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10"/>
  </p:notesMasterIdLst>
  <p:sldIdLst>
    <p:sldId id="256" r:id="rId57"/>
    <p:sldId id="257" r:id="rId58"/>
    <p:sldId id="258" r:id="rId59"/>
    <p:sldId id="259" r:id="rId60"/>
    <p:sldId id="260" r:id="rId61"/>
    <p:sldId id="261" r:id="rId62"/>
    <p:sldId id="262" r:id="rId63"/>
    <p:sldId id="263" r:id="rId64"/>
    <p:sldId id="264" r:id="rId65"/>
    <p:sldId id="265" r:id="rId66"/>
    <p:sldId id="266" r:id="rId67"/>
    <p:sldId id="267" r:id="rId68"/>
    <p:sldId id="268" r:id="rId69"/>
    <p:sldId id="269" r:id="rId70"/>
    <p:sldId id="270" r:id="rId71"/>
    <p:sldId id="271" r:id="rId72"/>
    <p:sldId id="272" r:id="rId73"/>
    <p:sldId id="273" r:id="rId74"/>
    <p:sldId id="274" r:id="rId75"/>
    <p:sldId id="275" r:id="rId76"/>
    <p:sldId id="276" r:id="rId77"/>
    <p:sldId id="277" r:id="rId78"/>
    <p:sldId id="278" r:id="rId79"/>
    <p:sldId id="279" r:id="rId80"/>
    <p:sldId id="280" r:id="rId81"/>
    <p:sldId id="281" r:id="rId82"/>
    <p:sldId id="282" r:id="rId83"/>
    <p:sldId id="283" r:id="rId84"/>
    <p:sldId id="284" r:id="rId85"/>
    <p:sldId id="285" r:id="rId86"/>
    <p:sldId id="286" r:id="rId87"/>
    <p:sldId id="287" r:id="rId88"/>
    <p:sldId id="288" r:id="rId89"/>
    <p:sldId id="289" r:id="rId90"/>
    <p:sldId id="290" r:id="rId91"/>
    <p:sldId id="291" r:id="rId92"/>
    <p:sldId id="292" r:id="rId93"/>
    <p:sldId id="293" r:id="rId94"/>
    <p:sldId id="294" r:id="rId95"/>
    <p:sldId id="295" r:id="rId96"/>
    <p:sldId id="296" r:id="rId97"/>
    <p:sldId id="297" r:id="rId98"/>
    <p:sldId id="298" r:id="rId99"/>
    <p:sldId id="299" r:id="rId100"/>
    <p:sldId id="300" r:id="rId101"/>
    <p:sldId id="301" r:id="rId102"/>
    <p:sldId id="302" r:id="rId103"/>
    <p:sldId id="303" r:id="rId104"/>
    <p:sldId id="304" r:id="rId105"/>
    <p:sldId id="305" r:id="rId106"/>
    <p:sldId id="306" r:id="rId107"/>
    <p:sldId id="307" r:id="rId108"/>
    <p:sldId id="308" r:id="rId109"/>
  </p:sldIdLst>
  <p:sldSz cx="9753600" cy="7315200"/>
  <p:notesSz cx="6858000" cy="9144000"/>
  <p:embeddedFontLst>
    <p:embeddedFont>
      <p:font typeface="Libre Baskerville" charset="1" panose="02000000000000000000"/>
      <p:regular r:id="rId6"/>
    </p:embeddedFont>
    <p:embeddedFont>
      <p:font typeface="Libre Baskerville Bold" charset="1" panose="02000000000000000000"/>
      <p:regular r:id="rId7"/>
    </p:embeddedFont>
    <p:embeddedFont>
      <p:font typeface="Libre Baskerville Italics" charset="1" panose="02000000000000000000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Open Sauce" charset="1" panose="00000500000000000000"/>
      <p:regular r:id="rId13"/>
    </p:embeddedFont>
    <p:embeddedFont>
      <p:font typeface="Open Sauce Bold" charset="1" panose="00000800000000000000"/>
      <p:regular r:id="rId14"/>
    </p:embeddedFont>
    <p:embeddedFont>
      <p:font typeface="Open Sauce Italics" charset="1" panose="00000500000000000000"/>
      <p:regular r:id="rId15"/>
    </p:embeddedFont>
    <p:embeddedFont>
      <p:font typeface="Open Sauce Bold Italics" charset="1" panose="00000800000000000000"/>
      <p:regular r:id="rId16"/>
    </p:embeddedFont>
    <p:embeddedFont>
      <p:font typeface="Open Sauce Light" charset="1" panose="00000400000000000000"/>
      <p:regular r:id="rId17"/>
    </p:embeddedFont>
    <p:embeddedFont>
      <p:font typeface="Open Sauce Light Italics" charset="1" panose="00000400000000000000"/>
      <p:regular r:id="rId18"/>
    </p:embeddedFont>
    <p:embeddedFont>
      <p:font typeface="Open Sauce Medium" charset="1" panose="00000600000000000000"/>
      <p:regular r:id="rId19"/>
    </p:embeddedFont>
    <p:embeddedFont>
      <p:font typeface="Open Sauce Medium Italics" charset="1" panose="00000600000000000000"/>
      <p:regular r:id="rId20"/>
    </p:embeddedFont>
    <p:embeddedFont>
      <p:font typeface="Open Sauce Semi-Bold" charset="1" panose="00000700000000000000"/>
      <p:regular r:id="rId21"/>
    </p:embeddedFont>
    <p:embeddedFont>
      <p:font typeface="Open Sauce Semi-Bold Italics" charset="1" panose="00000700000000000000"/>
      <p:regular r:id="rId22"/>
    </p:embeddedFont>
    <p:embeddedFont>
      <p:font typeface="Open Sauce Heavy" charset="1" panose="00000A00000000000000"/>
      <p:regular r:id="rId23"/>
    </p:embeddedFont>
    <p:embeddedFont>
      <p:font typeface="Open Sauce Heavy Italics" charset="1" panose="00000A00000000000000"/>
      <p:regular r:id="rId24"/>
    </p:embeddedFont>
    <p:embeddedFont>
      <p:font typeface="Montserrat" charset="1" panose="00000500000000000000"/>
      <p:regular r:id="rId25"/>
    </p:embeddedFont>
    <p:embeddedFont>
      <p:font typeface="Montserrat Bold" charset="1" panose="00000800000000000000"/>
      <p:regular r:id="rId26"/>
    </p:embeddedFont>
    <p:embeddedFont>
      <p:font typeface="Montserrat Italics" charset="1" panose="00000500000000000000"/>
      <p:regular r:id="rId27"/>
    </p:embeddedFont>
    <p:embeddedFont>
      <p:font typeface="Montserrat Bold Italics" charset="1" panose="00000800000000000000"/>
      <p:regular r:id="rId28"/>
    </p:embeddedFont>
    <p:embeddedFont>
      <p:font typeface="Montserrat Thin" charset="1" panose="00000300000000000000"/>
      <p:regular r:id="rId29"/>
    </p:embeddedFont>
    <p:embeddedFont>
      <p:font typeface="Montserrat Thin Italics" charset="1" panose="00000300000000000000"/>
      <p:regular r:id="rId30"/>
    </p:embeddedFont>
    <p:embeddedFont>
      <p:font typeface="Montserrat Extra-Light" charset="1" panose="00000300000000000000"/>
      <p:regular r:id="rId31"/>
    </p:embeddedFont>
    <p:embeddedFont>
      <p:font typeface="Montserrat Extra-Light Italics" charset="1" panose="00000300000000000000"/>
      <p:regular r:id="rId32"/>
    </p:embeddedFont>
    <p:embeddedFont>
      <p:font typeface="Montserrat Light" charset="1" panose="00000400000000000000"/>
      <p:regular r:id="rId33"/>
    </p:embeddedFont>
    <p:embeddedFont>
      <p:font typeface="Montserrat Light Italics" charset="1" panose="00000400000000000000"/>
      <p:regular r:id="rId34"/>
    </p:embeddedFont>
    <p:embeddedFont>
      <p:font typeface="Montserrat Medium" charset="1" panose="00000600000000000000"/>
      <p:regular r:id="rId35"/>
    </p:embeddedFont>
    <p:embeddedFont>
      <p:font typeface="Montserrat Medium Italics" charset="1" panose="00000600000000000000"/>
      <p:regular r:id="rId36"/>
    </p:embeddedFont>
    <p:embeddedFont>
      <p:font typeface="Montserrat Semi-Bold" charset="1" panose="00000700000000000000"/>
      <p:regular r:id="rId37"/>
    </p:embeddedFont>
    <p:embeddedFont>
      <p:font typeface="Montserrat Semi-Bold Italics" charset="1" panose="00000700000000000000"/>
      <p:regular r:id="rId38"/>
    </p:embeddedFont>
    <p:embeddedFont>
      <p:font typeface="Montserrat Ultra-Bold" charset="1" panose="00000900000000000000"/>
      <p:regular r:id="rId39"/>
    </p:embeddedFont>
    <p:embeddedFont>
      <p:font typeface="Montserrat Ultra-Bold Italics" charset="1" panose="00000900000000000000"/>
      <p:regular r:id="rId40"/>
    </p:embeddedFont>
    <p:embeddedFont>
      <p:font typeface="Montserrat Heavy" charset="1" panose="00000A00000000000000"/>
      <p:regular r:id="rId41"/>
    </p:embeddedFont>
    <p:embeddedFont>
      <p:font typeface="Montserrat Heavy Italics" charset="1" panose="00000A00000000000000"/>
      <p:regular r:id="rId42"/>
    </p:embeddedFont>
    <p:embeddedFont>
      <p:font typeface="Muli" charset="1" panose="00000500000000000000"/>
      <p:regular r:id="rId43"/>
    </p:embeddedFont>
    <p:embeddedFont>
      <p:font typeface="Muli Bold" charset="1" panose="00000800000000000000"/>
      <p:regular r:id="rId44"/>
    </p:embeddedFont>
    <p:embeddedFont>
      <p:font typeface="Muli Italics" charset="1" panose="00000500000000000000"/>
      <p:regular r:id="rId45"/>
    </p:embeddedFont>
    <p:embeddedFont>
      <p:font typeface="Muli Bold Italics" charset="1" panose="00000800000000000000"/>
      <p:regular r:id="rId46"/>
    </p:embeddedFont>
    <p:embeddedFont>
      <p:font typeface="Muli Extra-Light" charset="1" panose="00000300000000000000"/>
      <p:regular r:id="rId47"/>
    </p:embeddedFont>
    <p:embeddedFont>
      <p:font typeface="Muli Extra-Light Italics" charset="1" panose="00000300000000000000"/>
      <p:regular r:id="rId48"/>
    </p:embeddedFont>
    <p:embeddedFont>
      <p:font typeface="Muli Light" charset="1" panose="00000400000000000000"/>
      <p:regular r:id="rId49"/>
    </p:embeddedFont>
    <p:embeddedFont>
      <p:font typeface="Muli Light Italics" charset="1" panose="00000400000000000000"/>
      <p:regular r:id="rId50"/>
    </p:embeddedFont>
    <p:embeddedFont>
      <p:font typeface="Muli Semi-Bold" charset="1" panose="00000700000000000000"/>
      <p:regular r:id="rId51"/>
    </p:embeddedFont>
    <p:embeddedFont>
      <p:font typeface="Muli Semi-Bold Italics" charset="1" panose="00000700000000000000"/>
      <p:regular r:id="rId52"/>
    </p:embeddedFont>
    <p:embeddedFont>
      <p:font typeface="Muli Ultra-Bold" charset="1" panose="00000900000000000000"/>
      <p:regular r:id="rId53"/>
    </p:embeddedFont>
    <p:embeddedFont>
      <p:font typeface="Muli Ultra-Bold Italics" charset="1" panose="00000900000000000000"/>
      <p:regular r:id="rId54"/>
    </p:embeddedFont>
    <p:embeddedFont>
      <p:font typeface="Muli Heavy" charset="1" panose="00000A00000000000000"/>
      <p:regular r:id="rId55"/>
    </p:embeddedFont>
    <p:embeddedFont>
      <p:font typeface="Muli Heavy Italics" charset="1" panose="00000A0000000000000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slides/slide44.xml" Type="http://schemas.openxmlformats.org/officeDocument/2006/relationships/slide"/><Relationship Id="rId101" Target="slides/slide45.xml" Type="http://schemas.openxmlformats.org/officeDocument/2006/relationships/slide"/><Relationship Id="rId102" Target="slides/slide46.xml" Type="http://schemas.openxmlformats.org/officeDocument/2006/relationships/slide"/><Relationship Id="rId103" Target="slides/slide47.xml" Type="http://schemas.openxmlformats.org/officeDocument/2006/relationships/slide"/><Relationship Id="rId104" Target="slides/slide48.xml" Type="http://schemas.openxmlformats.org/officeDocument/2006/relationships/slide"/><Relationship Id="rId105" Target="slides/slide49.xml" Type="http://schemas.openxmlformats.org/officeDocument/2006/relationships/slide"/><Relationship Id="rId106" Target="slides/slide50.xml" Type="http://schemas.openxmlformats.org/officeDocument/2006/relationships/slide"/><Relationship Id="rId107" Target="slides/slide51.xml" Type="http://schemas.openxmlformats.org/officeDocument/2006/relationships/slide"/><Relationship Id="rId108" Target="slides/slide52.xml" Type="http://schemas.openxmlformats.org/officeDocument/2006/relationships/slide"/><Relationship Id="rId109" Target="slides/slide53.xml" Type="http://schemas.openxmlformats.org/officeDocument/2006/relationships/slide"/><Relationship Id="rId11" Target="fonts/font11.fntdata" Type="http://schemas.openxmlformats.org/officeDocument/2006/relationships/font"/><Relationship Id="rId110" Target="notesMasters/notesMaster1.xml" Type="http://schemas.openxmlformats.org/officeDocument/2006/relationships/notesMaster"/><Relationship Id="rId111" Target="theme/theme2.xml" Type="http://schemas.openxmlformats.org/officeDocument/2006/relationships/theme"/><Relationship Id="rId112" Target="notesSlides/notesSlide1.xml" Type="http://schemas.openxmlformats.org/officeDocument/2006/relationships/notesSlide"/><Relationship Id="rId113" Target="notesSlides/notesSlide2.xml" Type="http://schemas.openxmlformats.org/officeDocument/2006/relationships/notesSlide"/><Relationship Id="rId114" Target="notesSlides/notesSlide3.xml" Type="http://schemas.openxmlformats.org/officeDocument/2006/relationships/notesSlide"/><Relationship Id="rId115" Target="notesSlides/notesSlide4.xml" Type="http://schemas.openxmlformats.org/officeDocument/2006/relationships/notesSlide"/><Relationship Id="rId116" Target="notesSlides/notesSlide5.xml" Type="http://schemas.openxmlformats.org/officeDocument/2006/relationships/notesSlide"/><Relationship Id="rId117" Target="notesSlides/notesSlide6.xml" Type="http://schemas.openxmlformats.org/officeDocument/2006/relationships/notesSlide"/><Relationship Id="rId118" Target="notesSlides/notesSlide7.xml" Type="http://schemas.openxmlformats.org/officeDocument/2006/relationships/notesSlide"/><Relationship Id="rId119" Target="notesSlides/notesSlide8.xml" Type="http://schemas.openxmlformats.org/officeDocument/2006/relationships/notesSlide"/><Relationship Id="rId12" Target="fonts/font12.fntdata" Type="http://schemas.openxmlformats.org/officeDocument/2006/relationships/font"/><Relationship Id="rId120" Target="notesSlides/notesSlide9.xml" Type="http://schemas.openxmlformats.org/officeDocument/2006/relationships/notesSlide"/><Relationship Id="rId121" Target="notesSlides/notesSlide10.xml" Type="http://schemas.openxmlformats.org/officeDocument/2006/relationships/notesSlide"/><Relationship Id="rId122" Target="notesSlides/notesSlide11.xml" Type="http://schemas.openxmlformats.org/officeDocument/2006/relationships/notesSlide"/><Relationship Id="rId123" Target="notesSlides/notesSlide12.xml" Type="http://schemas.openxmlformats.org/officeDocument/2006/relationships/notesSlide"/><Relationship Id="rId124" Target="notesSlides/notesSlide13.xml" Type="http://schemas.openxmlformats.org/officeDocument/2006/relationships/notesSlide"/><Relationship Id="rId125" Target="notesSlides/notesSlide14.xml" Type="http://schemas.openxmlformats.org/officeDocument/2006/relationships/notesSlide"/><Relationship Id="rId126" Target="notesSlides/notesSlide15.xml" Type="http://schemas.openxmlformats.org/officeDocument/2006/relationships/notesSlide"/><Relationship Id="rId127" Target="notesSlides/notesSlide16.xml" Type="http://schemas.openxmlformats.org/officeDocument/2006/relationships/notes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slides/slide1.xml" Type="http://schemas.openxmlformats.org/officeDocument/2006/relationships/slide"/><Relationship Id="rId58" Target="slides/slide2.xml" Type="http://schemas.openxmlformats.org/officeDocument/2006/relationships/slide"/><Relationship Id="rId59" Target="slides/slide3.xml" Type="http://schemas.openxmlformats.org/officeDocument/2006/relationships/slide"/><Relationship Id="rId6" Target="fonts/font6.fntdata" Type="http://schemas.openxmlformats.org/officeDocument/2006/relationships/font"/><Relationship Id="rId60" Target="slides/slide4.xml" Type="http://schemas.openxmlformats.org/officeDocument/2006/relationships/slide"/><Relationship Id="rId61" Target="slides/slide5.xml" Type="http://schemas.openxmlformats.org/officeDocument/2006/relationships/slide"/><Relationship Id="rId62" Target="slides/slide6.xml" Type="http://schemas.openxmlformats.org/officeDocument/2006/relationships/slide"/><Relationship Id="rId63" Target="slides/slide7.xml" Type="http://schemas.openxmlformats.org/officeDocument/2006/relationships/slide"/><Relationship Id="rId64" Target="slides/slide8.xml" Type="http://schemas.openxmlformats.org/officeDocument/2006/relationships/slide"/><Relationship Id="rId65" Target="slides/slide9.xml" Type="http://schemas.openxmlformats.org/officeDocument/2006/relationships/slide"/><Relationship Id="rId66" Target="slides/slide10.xml" Type="http://schemas.openxmlformats.org/officeDocument/2006/relationships/slide"/><Relationship Id="rId67" Target="slides/slide11.xml" Type="http://schemas.openxmlformats.org/officeDocument/2006/relationships/slide"/><Relationship Id="rId68" Target="slides/slide12.xml" Type="http://schemas.openxmlformats.org/officeDocument/2006/relationships/slide"/><Relationship Id="rId69" Target="slides/slide13.xml" Type="http://schemas.openxmlformats.org/officeDocument/2006/relationships/slide"/><Relationship Id="rId7" Target="fonts/font7.fntdata" Type="http://schemas.openxmlformats.org/officeDocument/2006/relationships/font"/><Relationship Id="rId70" Target="slides/slide14.xml" Type="http://schemas.openxmlformats.org/officeDocument/2006/relationships/slide"/><Relationship Id="rId71" Target="slides/slide15.xml" Type="http://schemas.openxmlformats.org/officeDocument/2006/relationships/slide"/><Relationship Id="rId72" Target="slides/slide16.xml" Type="http://schemas.openxmlformats.org/officeDocument/2006/relationships/slide"/><Relationship Id="rId73" Target="slides/slide17.xml" Type="http://schemas.openxmlformats.org/officeDocument/2006/relationships/slide"/><Relationship Id="rId74" Target="slides/slide18.xml" Type="http://schemas.openxmlformats.org/officeDocument/2006/relationships/slide"/><Relationship Id="rId75" Target="slides/slide19.xml" Type="http://schemas.openxmlformats.org/officeDocument/2006/relationships/slide"/><Relationship Id="rId76" Target="slides/slide20.xml" Type="http://schemas.openxmlformats.org/officeDocument/2006/relationships/slide"/><Relationship Id="rId77" Target="slides/slide21.xml" Type="http://schemas.openxmlformats.org/officeDocument/2006/relationships/slide"/><Relationship Id="rId78" Target="slides/slide22.xml" Type="http://schemas.openxmlformats.org/officeDocument/2006/relationships/slide"/><Relationship Id="rId79" Target="slides/slide23.xml" Type="http://schemas.openxmlformats.org/officeDocument/2006/relationships/slide"/><Relationship Id="rId8" Target="fonts/font8.fntdata" Type="http://schemas.openxmlformats.org/officeDocument/2006/relationships/font"/><Relationship Id="rId80" Target="slides/slide24.xml" Type="http://schemas.openxmlformats.org/officeDocument/2006/relationships/slide"/><Relationship Id="rId81" Target="slides/slide25.xml" Type="http://schemas.openxmlformats.org/officeDocument/2006/relationships/slide"/><Relationship Id="rId82" Target="slides/slide26.xml" Type="http://schemas.openxmlformats.org/officeDocument/2006/relationships/slide"/><Relationship Id="rId83" Target="slides/slide27.xml" Type="http://schemas.openxmlformats.org/officeDocument/2006/relationships/slide"/><Relationship Id="rId84" Target="slides/slide28.xml" Type="http://schemas.openxmlformats.org/officeDocument/2006/relationships/slide"/><Relationship Id="rId85" Target="slides/slide29.xml" Type="http://schemas.openxmlformats.org/officeDocument/2006/relationships/slide"/><Relationship Id="rId86" Target="slides/slide30.xml" Type="http://schemas.openxmlformats.org/officeDocument/2006/relationships/slide"/><Relationship Id="rId87" Target="slides/slide31.xml" Type="http://schemas.openxmlformats.org/officeDocument/2006/relationships/slide"/><Relationship Id="rId88" Target="slides/slide32.xml" Type="http://schemas.openxmlformats.org/officeDocument/2006/relationships/slide"/><Relationship Id="rId89" Target="slides/slide33.xml" Type="http://schemas.openxmlformats.org/officeDocument/2006/relationships/slide"/><Relationship Id="rId9" Target="fonts/font9.fntdata" Type="http://schemas.openxmlformats.org/officeDocument/2006/relationships/font"/><Relationship Id="rId90" Target="slides/slide34.xml" Type="http://schemas.openxmlformats.org/officeDocument/2006/relationships/slide"/><Relationship Id="rId91" Target="slides/slide35.xml" Type="http://schemas.openxmlformats.org/officeDocument/2006/relationships/slide"/><Relationship Id="rId92" Target="slides/slide36.xml" Type="http://schemas.openxmlformats.org/officeDocument/2006/relationships/slide"/><Relationship Id="rId93" Target="slides/slide37.xml" Type="http://schemas.openxmlformats.org/officeDocument/2006/relationships/slide"/><Relationship Id="rId94" Target="slides/slide38.xml" Type="http://schemas.openxmlformats.org/officeDocument/2006/relationships/slide"/><Relationship Id="rId95" Target="slides/slide39.xml" Type="http://schemas.openxmlformats.org/officeDocument/2006/relationships/slide"/><Relationship Id="rId96" Target="slides/slide40.xml" Type="http://schemas.openxmlformats.org/officeDocument/2006/relationships/slide"/><Relationship Id="rId97" Target="slides/slide41.xml" Type="http://schemas.openxmlformats.org/officeDocument/2006/relationships/slide"/><Relationship Id="rId98" Target="slides/slide42.xml" Type="http://schemas.openxmlformats.org/officeDocument/2006/relationships/slide"/><Relationship Id="rId99" Target="slides/slide43.xml" Type="http://schemas.openxmlformats.org/officeDocument/2006/relationships/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incident involved a water service vehicle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Catergory</a:t>
            </a:r>
          </a:p>
          <a:p>
            <a:r>
              <a:rPr lang="en-US"/>
              <a:t/>
            </a:r>
          </a:p>
          <a:p>
            <a:r>
              <a:rPr lang="en-US"/>
              <a:t>Original Equipment Manufacturer</a:t>
            </a:r>
          </a:p>
          <a:p>
            <a:r>
              <a:rPr lang="en-US"/>
              <a:t/>
            </a:r>
          </a:p>
          <a:p>
            <a:r>
              <a:rPr lang="en-US"/>
              <a:t>Emergency Response Guides</a:t>
            </a:r>
          </a:p>
          <a:p>
            <a:r>
              <a:rPr lang="en-US"/>
              <a:t/>
            </a:r>
          </a:p>
          <a:p>
            <a:r>
              <a:rPr lang="en-US"/>
              <a:t>Risk</a:t>
            </a:r>
          </a:p>
          <a:p>
            <a:r>
              <a:rPr lang="en-US"/>
              <a:t/>
            </a:r>
          </a:p>
          <a:p>
            <a:r>
              <a:rPr lang="en-US"/>
              <a:t>Typical response</a:t>
            </a:r>
          </a:p>
          <a:p>
            <a:r>
              <a:rPr lang="en-US"/>
              <a:t/>
            </a:r>
          </a:p>
          <a:p>
            <a:r>
              <a:rPr lang="en-US"/>
              <a:t>BUT, eGSE has no current regulations, </a:t>
            </a:r>
          </a:p>
          <a:p>
            <a:r>
              <a:rPr lang="en-US"/>
              <a:t>high wear and tear use </a:t>
            </a:r>
          </a:p>
          <a:p>
            <a:r>
              <a:rPr lang="en-US"/>
              <a:t> very few ERG.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Fire:</a:t>
            </a:r>
          </a:p>
          <a:p>
            <a:r>
              <a:rPr lang="en-US"/>
              <a:t>Battery type,</a:t>
            </a:r>
          </a:p>
          <a:p>
            <a:r>
              <a:rPr lang="en-US"/>
              <a:t>size,</a:t>
            </a:r>
          </a:p>
          <a:p>
            <a:r>
              <a:rPr lang="en-US"/>
              <a:t>construction,</a:t>
            </a:r>
          </a:p>
          <a:p>
            <a:r>
              <a:rPr lang="en-US"/>
              <a:t>chemistry,</a:t>
            </a:r>
          </a:p>
          <a:p>
            <a:r>
              <a:rPr lang="en-US"/>
              <a:t>State of charge</a:t>
            </a:r>
          </a:p>
          <a:p>
            <a:r>
              <a:rPr lang="en-US"/>
              <a:t/>
            </a:r>
          </a:p>
          <a:p>
            <a:r>
              <a:rPr lang="en-US"/>
              <a:t>will influence the fire behaviour.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Post-incident: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 Impact to infrastructure:</a:t>
            </a:r>
          </a:p>
          <a:p>
            <a:r>
              <a:rPr lang="en-US"/>
              <a:t>Where do your GSE operate? Stored ?</a:t>
            </a:r>
          </a:p>
          <a:p>
            <a:r>
              <a:rPr lang="en-US"/>
              <a:t/>
            </a:r>
          </a:p>
          <a:p>
            <a:r>
              <a:rPr lang="en-US"/>
              <a:t>Airports comprise of many systems with interdependacies. How ill one disruption impact the system?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First of all, we generate awareness.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 is a balance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Consequences, which could be significant. </a:t>
            </a:r>
          </a:p>
          <a:p>
            <a:r>
              <a:rPr lang="en-US"/>
              <a:t/>
            </a:r>
          </a:p>
          <a:p>
            <a:r>
              <a:rPr lang="en-US"/>
              <a:t>But</a:t>
            </a:r>
          </a:p>
          <a:p>
            <a:r>
              <a:rPr lang="en-US"/>
              <a:t/>
            </a:r>
          </a:p>
          <a:p>
            <a:r>
              <a:rPr lang="en-US"/>
              <a:t>Unknown Liklihood, </a:t>
            </a:r>
          </a:p>
          <a:p>
            <a:r>
              <a:rPr lang="en-US"/>
              <a:t/>
            </a:r>
          </a:p>
          <a:p>
            <a:r>
              <a:rPr lang="en-US"/>
              <a:t>need more data.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 is a balance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Consequences, which could be significant. </a:t>
            </a:r>
          </a:p>
          <a:p>
            <a:r>
              <a:rPr lang="en-US"/>
              <a:t/>
            </a:r>
          </a:p>
          <a:p>
            <a:r>
              <a:rPr lang="en-US"/>
              <a:t>But</a:t>
            </a:r>
          </a:p>
          <a:p>
            <a:r>
              <a:rPr lang="en-US"/>
              <a:t/>
            </a:r>
          </a:p>
          <a:p>
            <a:r>
              <a:rPr lang="en-US"/>
              <a:t>Unknown Liklihood, </a:t>
            </a:r>
          </a:p>
          <a:p>
            <a:r>
              <a:rPr lang="en-US"/>
              <a:t/>
            </a:r>
          </a:p>
          <a:p>
            <a:r>
              <a:rPr lang="en-US"/>
              <a:t>need more data.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 is a balance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Consequences, which could be significant. </a:t>
            </a:r>
          </a:p>
          <a:p>
            <a:r>
              <a:rPr lang="en-US"/>
              <a:t/>
            </a:r>
          </a:p>
          <a:p>
            <a:r>
              <a:rPr lang="en-US"/>
              <a:t>But</a:t>
            </a:r>
          </a:p>
          <a:p>
            <a:r>
              <a:rPr lang="en-US"/>
              <a:t/>
            </a:r>
          </a:p>
          <a:p>
            <a:r>
              <a:rPr lang="en-US"/>
              <a:t>Unknown Liklihood, </a:t>
            </a:r>
          </a:p>
          <a:p>
            <a:r>
              <a:rPr lang="en-US"/>
              <a:t/>
            </a:r>
          </a:p>
          <a:p>
            <a:r>
              <a:rPr lang="en-US"/>
              <a:t>need more data.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Re-introduce Emma.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This, a nose lifter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cargo lifter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a push tug.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Lets start with the similaraties.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Toxic smoke</a:t>
            </a:r>
          </a:p>
          <a:p>
            <a:r>
              <a:rPr lang="en-US"/>
              <a:t/>
            </a:r>
          </a:p>
          <a:p>
            <a:r>
              <a:rPr lang="en-US"/>
              <a:t>Heat release rate</a:t>
            </a:r>
          </a:p>
          <a:p>
            <a:r>
              <a:rPr lang="en-US"/>
              <a:t/>
            </a:r>
          </a:p>
          <a:p>
            <a:r>
              <a:rPr lang="en-US"/>
              <a:t>Fire temperature</a:t>
            </a:r>
          </a:p>
          <a:p>
            <a:r>
              <a:rPr lang="en-US"/>
              <a:t/>
            </a:r>
          </a:p>
          <a:p>
            <a:r>
              <a:rPr lang="en-US"/>
              <a:t>Following 2 examples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most significant differences, are:</a:t>
            </a:r>
          </a:p>
          <a:p>
            <a:r>
              <a:rPr lang="en-US"/>
              <a:t/>
            </a:r>
          </a:p>
          <a:p>
            <a:r>
              <a:rPr lang="en-US"/>
              <a:t>Fire behaviour,</a:t>
            </a:r>
          </a:p>
          <a:p>
            <a:r>
              <a:rPr lang="en-US"/>
              <a:t/>
            </a:r>
          </a:p>
          <a:p>
            <a:r>
              <a:rPr lang="en-US"/>
              <a:t>incident duration.</a:t>
            </a:r>
          </a:p>
          <a:p>
            <a:r>
              <a:rPr lang="en-US"/>
              <a:t/>
            </a:r>
          </a:p>
          <a:p>
            <a:r>
              <a:rPr lang="en-US"/>
              <a:t>As Emma discussed, </a:t>
            </a:r>
          </a:p>
          <a:p>
            <a:r>
              <a:rPr lang="en-US"/>
              <a:t>in most cases, responders allow the battery to burn </a:t>
            </a:r>
          </a:p>
          <a:p>
            <a:r>
              <a:rPr lang="en-US"/>
              <a:t>Cooling and protecting exposures.</a:t>
            </a:r>
          </a:p>
          <a:p>
            <a:r>
              <a:rPr lang="en-US"/>
              <a:t/>
            </a:r>
          </a:p>
          <a:p>
            <a:r>
              <a:rPr lang="en-US"/>
              <a:t>Resulting in a longer incident</a:t>
            </a:r>
          </a:p>
          <a:p>
            <a:r>
              <a:rPr lang="en-US"/>
              <a:t/>
            </a:r>
          </a:p>
          <a:p>
            <a:r>
              <a:rPr lang="en-US"/>
              <a:t>But, we are not entirely sure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How will we determine the Emerging risk that EV's present for aerodromes?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Catergory</a:t>
            </a:r>
          </a:p>
          <a:p>
            <a:r>
              <a:rPr lang="en-US"/>
              <a:t/>
            </a:r>
          </a:p>
          <a:p>
            <a:r>
              <a:rPr lang="en-US"/>
              <a:t>Original Equipment Manufacturer</a:t>
            </a:r>
          </a:p>
          <a:p>
            <a:r>
              <a:rPr lang="en-US"/>
              <a:t/>
            </a:r>
          </a:p>
          <a:p>
            <a:r>
              <a:rPr lang="en-US"/>
              <a:t>Emergency Response Guides</a:t>
            </a:r>
          </a:p>
          <a:p>
            <a:r>
              <a:rPr lang="en-US"/>
              <a:t/>
            </a:r>
          </a:p>
          <a:p>
            <a:r>
              <a:rPr lang="en-US"/>
              <a:t>Risk</a:t>
            </a:r>
          </a:p>
          <a:p>
            <a:r>
              <a:rPr lang="en-US"/>
              <a:t/>
            </a:r>
          </a:p>
          <a:p>
            <a:r>
              <a:rPr lang="en-US"/>
              <a:t>Typical response</a:t>
            </a:r>
          </a:p>
          <a:p>
            <a:r>
              <a:rPr lang="en-US"/>
              <a:t/>
            </a:r>
          </a:p>
          <a:p>
            <a:r>
              <a:rPr lang="en-US"/>
              <a:t>BUT, eGSE has no current regulations, </a:t>
            </a:r>
          </a:p>
          <a:p>
            <a:r>
              <a:rPr lang="en-US"/>
              <a:t>high wear and tear use </a:t>
            </a:r>
          </a:p>
          <a:p>
            <a:r>
              <a:rPr lang="en-US"/>
              <a:t> very few ERG.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https://www.evfiresafe.com" TargetMode="External" Type="http://schemas.openxmlformats.org/officeDocument/2006/relationships/hyperlink"/><Relationship Id="rId14" Target="../media/image12.png" Type="http://schemas.openxmlformats.org/officeDocument/2006/relationships/image"/><Relationship Id="rId15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jpeg" Type="http://schemas.openxmlformats.org/officeDocument/2006/relationships/image"/><Relationship Id="rId3" Target="../media/image78.jpeg" Type="http://schemas.openxmlformats.org/officeDocument/2006/relationships/image"/><Relationship Id="rId4" Target="../media/image79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jpeg" Type="http://schemas.openxmlformats.org/officeDocument/2006/relationships/image"/><Relationship Id="rId3" Target="../media/VAFEZaYZYks.mp4" Type="http://schemas.openxmlformats.org/officeDocument/2006/relationships/video"/><Relationship Id="rId4" Target="../media/VAFEZaYZYks.mp4" Type="http://schemas.microsoft.com/office/2007/relationships/media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svg" Type="http://schemas.openxmlformats.org/officeDocument/2006/relationships/image"/><Relationship Id="rId12" Target="../media/image49.png" Type="http://schemas.openxmlformats.org/officeDocument/2006/relationships/image"/><Relationship Id="rId13" Target="../media/image50.svg" Type="http://schemas.openxmlformats.org/officeDocument/2006/relationships/image"/><Relationship Id="rId14" Target="../media/image83.png" Type="http://schemas.openxmlformats.org/officeDocument/2006/relationships/image"/><Relationship Id="rId15" Target="../media/image84.svg" Type="http://schemas.openxmlformats.org/officeDocument/2006/relationships/image"/><Relationship Id="rId16" Target="../media/image51.png" Type="http://schemas.openxmlformats.org/officeDocument/2006/relationships/image"/><Relationship Id="rId17" Target="../media/image52.svg" Type="http://schemas.openxmlformats.org/officeDocument/2006/relationships/image"/><Relationship Id="rId18" Target="../media/image85.png" Type="http://schemas.openxmlformats.org/officeDocument/2006/relationships/image"/><Relationship Id="rId19" Target="../media/image86.svg" Type="http://schemas.openxmlformats.org/officeDocument/2006/relationships/image"/><Relationship Id="rId2" Target="../media/image81.png" Type="http://schemas.openxmlformats.org/officeDocument/2006/relationships/image"/><Relationship Id="rId20" Target="../media/image53.png" Type="http://schemas.openxmlformats.org/officeDocument/2006/relationships/image"/><Relationship Id="rId21" Target="../media/image54.svg" Type="http://schemas.openxmlformats.org/officeDocument/2006/relationships/image"/><Relationship Id="rId22" Target="../media/image55.png" Type="http://schemas.openxmlformats.org/officeDocument/2006/relationships/image"/><Relationship Id="rId23" Target="../media/image56.svg" Type="http://schemas.openxmlformats.org/officeDocument/2006/relationships/image"/><Relationship Id="rId24" Target="https://www.evfiresafe.com" TargetMode="External" Type="http://schemas.openxmlformats.org/officeDocument/2006/relationships/hyperlink"/><Relationship Id="rId3" Target="../media/image82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png" Type="http://schemas.openxmlformats.org/officeDocument/2006/relationships/image"/><Relationship Id="rId11" Target="../media/image86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87.png" Type="http://schemas.openxmlformats.org/officeDocument/2006/relationships/image"/><Relationship Id="rId15" Target="../media/image88.svg" Type="http://schemas.openxmlformats.org/officeDocument/2006/relationships/image"/><Relationship Id="rId16" Target="../media/image53.png" Type="http://schemas.openxmlformats.org/officeDocument/2006/relationships/image"/><Relationship Id="rId17" Target="../media/image54.svg" Type="http://schemas.openxmlformats.org/officeDocument/2006/relationships/image"/><Relationship Id="rId18" Target="../media/image55.png" Type="http://schemas.openxmlformats.org/officeDocument/2006/relationships/image"/><Relationship Id="rId19" Target="../media/image56.svg" Type="http://schemas.openxmlformats.org/officeDocument/2006/relationships/image"/><Relationship Id="rId2" Target="../media/image41.png" Type="http://schemas.openxmlformats.org/officeDocument/2006/relationships/image"/><Relationship Id="rId20" Target="../media/image89.png" Type="http://schemas.openxmlformats.org/officeDocument/2006/relationships/image"/><Relationship Id="rId21" Target="../media/image90.svg" Type="http://schemas.openxmlformats.org/officeDocument/2006/relationships/image"/><Relationship Id="rId22" Target="../media/image83.png" Type="http://schemas.openxmlformats.org/officeDocument/2006/relationships/image"/><Relationship Id="rId23" Target="../media/image84.svg" Type="http://schemas.openxmlformats.org/officeDocument/2006/relationships/image"/><Relationship Id="rId24" Target="../media/image51.png" Type="http://schemas.openxmlformats.org/officeDocument/2006/relationships/image"/><Relationship Id="rId25" Target="../media/image52.svg" Type="http://schemas.openxmlformats.org/officeDocument/2006/relationships/image"/><Relationship Id="rId26" Target="../media/image91.png" Type="http://schemas.openxmlformats.org/officeDocument/2006/relationships/image"/><Relationship Id="rId27" Target="../media/image92.svg" Type="http://schemas.openxmlformats.org/officeDocument/2006/relationships/image"/><Relationship Id="rId28" Target="../media/image93.png" Type="http://schemas.openxmlformats.org/officeDocument/2006/relationships/image"/><Relationship Id="rId29" Target="../media/image94.svg" Type="http://schemas.openxmlformats.org/officeDocument/2006/relationships/image"/><Relationship Id="rId3" Target="../media/image42.svg" Type="http://schemas.openxmlformats.org/officeDocument/2006/relationships/image"/><Relationship Id="rId30" Target="../media/image95.png" Type="http://schemas.openxmlformats.org/officeDocument/2006/relationships/image"/><Relationship Id="rId31" Target="../media/image96.svg" Type="http://schemas.openxmlformats.org/officeDocument/2006/relationships/image"/><Relationship Id="rId32" Target="../media/image97.png" Type="http://schemas.openxmlformats.org/officeDocument/2006/relationships/image"/><Relationship Id="rId33" Target="../media/image98.svg" Type="http://schemas.openxmlformats.org/officeDocument/2006/relationships/image"/><Relationship Id="rId34" Target="../media/image99.png" Type="http://schemas.openxmlformats.org/officeDocument/2006/relationships/image"/><Relationship Id="rId35" Target="../media/image100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png" Type="http://schemas.openxmlformats.org/officeDocument/2006/relationships/image"/><Relationship Id="rId11" Target="../media/image86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87.png" Type="http://schemas.openxmlformats.org/officeDocument/2006/relationships/image"/><Relationship Id="rId15" Target="../media/image88.svg" Type="http://schemas.openxmlformats.org/officeDocument/2006/relationships/image"/><Relationship Id="rId16" Target="../media/image53.png" Type="http://schemas.openxmlformats.org/officeDocument/2006/relationships/image"/><Relationship Id="rId17" Target="../media/image54.svg" Type="http://schemas.openxmlformats.org/officeDocument/2006/relationships/image"/><Relationship Id="rId18" Target="../media/image55.png" Type="http://schemas.openxmlformats.org/officeDocument/2006/relationships/image"/><Relationship Id="rId19" Target="../media/image56.svg" Type="http://schemas.openxmlformats.org/officeDocument/2006/relationships/image"/><Relationship Id="rId2" Target="../media/image41.png" Type="http://schemas.openxmlformats.org/officeDocument/2006/relationships/image"/><Relationship Id="rId20" Target="../media/image89.png" Type="http://schemas.openxmlformats.org/officeDocument/2006/relationships/image"/><Relationship Id="rId21" Target="../media/image90.svg" Type="http://schemas.openxmlformats.org/officeDocument/2006/relationships/image"/><Relationship Id="rId22" Target="../media/image83.png" Type="http://schemas.openxmlformats.org/officeDocument/2006/relationships/image"/><Relationship Id="rId23" Target="../media/image84.svg" Type="http://schemas.openxmlformats.org/officeDocument/2006/relationships/image"/><Relationship Id="rId24" Target="../media/image51.png" Type="http://schemas.openxmlformats.org/officeDocument/2006/relationships/image"/><Relationship Id="rId25" Target="../media/image52.svg" Type="http://schemas.openxmlformats.org/officeDocument/2006/relationships/image"/><Relationship Id="rId26" Target="../media/image91.png" Type="http://schemas.openxmlformats.org/officeDocument/2006/relationships/image"/><Relationship Id="rId27" Target="../media/image92.svg" Type="http://schemas.openxmlformats.org/officeDocument/2006/relationships/image"/><Relationship Id="rId28" Target="../media/image93.png" Type="http://schemas.openxmlformats.org/officeDocument/2006/relationships/image"/><Relationship Id="rId29" Target="../media/image94.svg" Type="http://schemas.openxmlformats.org/officeDocument/2006/relationships/image"/><Relationship Id="rId3" Target="../media/image42.svg" Type="http://schemas.openxmlformats.org/officeDocument/2006/relationships/image"/><Relationship Id="rId30" Target="../media/image95.png" Type="http://schemas.openxmlformats.org/officeDocument/2006/relationships/image"/><Relationship Id="rId31" Target="../media/image96.svg" Type="http://schemas.openxmlformats.org/officeDocument/2006/relationships/image"/><Relationship Id="rId32" Target="../media/image101.png" Type="http://schemas.openxmlformats.org/officeDocument/2006/relationships/image"/><Relationship Id="rId33" Target="../media/image102.svg" Type="http://schemas.openxmlformats.org/officeDocument/2006/relationships/image"/><Relationship Id="rId34" Target="../media/image103.png" Type="http://schemas.openxmlformats.org/officeDocument/2006/relationships/image"/><Relationship Id="rId35" Target="../media/image104.svg" Type="http://schemas.openxmlformats.org/officeDocument/2006/relationships/image"/><Relationship Id="rId36" Target="../media/image105.png" Type="http://schemas.openxmlformats.org/officeDocument/2006/relationships/image"/><Relationship Id="rId37" Target="../media/image106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svg" Type="http://schemas.openxmlformats.org/officeDocument/2006/relationships/image"/><Relationship Id="rId12" Target="../media/image93.png" Type="http://schemas.openxmlformats.org/officeDocument/2006/relationships/image"/><Relationship Id="rId13" Target="../media/image94.svg" Type="http://schemas.openxmlformats.org/officeDocument/2006/relationships/image"/><Relationship Id="rId14" Target="../media/image107.png" Type="http://schemas.openxmlformats.org/officeDocument/2006/relationships/image"/><Relationship Id="rId15" Target="../media/image108.svg" Type="http://schemas.openxmlformats.org/officeDocument/2006/relationships/image"/><Relationship Id="rId16" Target="../media/image105.png" Type="http://schemas.openxmlformats.org/officeDocument/2006/relationships/image"/><Relationship Id="rId17" Target="../media/image106.svg" Type="http://schemas.openxmlformats.org/officeDocument/2006/relationships/image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0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png" Type="http://schemas.openxmlformats.org/officeDocument/2006/relationships/image"/><Relationship Id="rId4" Target="../media/image113.png" Type="http://schemas.openxmlformats.org/officeDocument/2006/relationships/image"/><Relationship Id="rId5" Target="../media/image114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jpe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https://www.evfiresafe.com" TargetMode="External" Type="http://schemas.openxmlformats.org/officeDocument/2006/relationships/hyperlink"/><Relationship Id="rId8" Target="https://www.evfiresafe.business" TargetMode="External" Type="http://schemas.openxmlformats.org/officeDocument/2006/relationships/hyperlink"/><Relationship Id="rId9" Target="../media/image19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5.png" Type="http://schemas.openxmlformats.org/officeDocument/2006/relationships/image"/><Relationship Id="rId11" Target="../media/image106.svg" Type="http://schemas.openxmlformats.org/officeDocument/2006/relationships/image"/><Relationship Id="rId12" Target="../media/image115.png" Type="http://schemas.openxmlformats.org/officeDocument/2006/relationships/image"/><Relationship Id="rId13" Target="../media/image116.svg" Type="http://schemas.openxmlformats.org/officeDocument/2006/relationships/image"/><Relationship Id="rId14" Target="../media/image117.png" Type="http://schemas.openxmlformats.org/officeDocument/2006/relationships/image"/><Relationship Id="rId15" Target="../media/image118.svg" Type="http://schemas.openxmlformats.org/officeDocument/2006/relationships/image"/><Relationship Id="rId16" Target="../media/image119.png" Type="http://schemas.openxmlformats.org/officeDocument/2006/relationships/image"/><Relationship Id="rId17" Target="../media/image120.svg" Type="http://schemas.openxmlformats.org/officeDocument/2006/relationships/image"/><Relationship Id="rId18" Target="../media/image121.png" Type="http://schemas.openxmlformats.org/officeDocument/2006/relationships/image"/><Relationship Id="rId19" Target="../media/image122.svg" Type="http://schemas.openxmlformats.org/officeDocument/2006/relationships/image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87.png" Type="http://schemas.openxmlformats.org/officeDocument/2006/relationships/image"/><Relationship Id="rId5" Target="../media/image88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2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24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25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26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7.png" Type="http://schemas.openxmlformats.org/officeDocument/2006/relationships/image"/><Relationship Id="rId14" Target="../media/image48.svg" Type="http://schemas.openxmlformats.org/officeDocument/2006/relationships/image"/><Relationship Id="rId15" Target="../media/image49.png" Type="http://schemas.openxmlformats.org/officeDocument/2006/relationships/image"/><Relationship Id="rId16" Target="../media/image50.svg" Type="http://schemas.openxmlformats.org/officeDocument/2006/relationships/image"/><Relationship Id="rId17" Target="../media/image51.png" Type="http://schemas.openxmlformats.org/officeDocument/2006/relationships/image"/><Relationship Id="rId18" Target="../media/image52.svg" Type="http://schemas.openxmlformats.org/officeDocument/2006/relationships/image"/><Relationship Id="rId19" Target="../media/image53.png" Type="http://schemas.openxmlformats.org/officeDocument/2006/relationships/image"/><Relationship Id="rId2" Target="../notesSlides/notesSlide6.xml" Type="http://schemas.openxmlformats.org/officeDocument/2006/relationships/notesSlide"/><Relationship Id="rId20" Target="../media/image54.svg" Type="http://schemas.openxmlformats.org/officeDocument/2006/relationships/image"/><Relationship Id="rId21" Target="../media/image55.png" Type="http://schemas.openxmlformats.org/officeDocument/2006/relationships/image"/><Relationship Id="rId22" Target="../media/image56.svg" Type="http://schemas.openxmlformats.org/officeDocument/2006/relationships/image"/><Relationship Id="rId23" Target="../media/image83.png" Type="http://schemas.openxmlformats.org/officeDocument/2006/relationships/image"/><Relationship Id="rId24" Target="../media/image84.svg" Type="http://schemas.openxmlformats.org/officeDocument/2006/relationships/image"/><Relationship Id="rId25" Target="../media/image127.png" Type="http://schemas.openxmlformats.org/officeDocument/2006/relationships/image"/><Relationship Id="rId26" Target="../media/image128.svg" Type="http://schemas.openxmlformats.org/officeDocument/2006/relationships/image"/><Relationship Id="rId27" Target="../media/image129.png" Type="http://schemas.openxmlformats.org/officeDocument/2006/relationships/image"/><Relationship Id="rId28" Target="../media/image130.svg" Type="http://schemas.openxmlformats.org/officeDocument/2006/relationships/image"/><Relationship Id="rId29" Target="../media/image131.png" Type="http://schemas.openxmlformats.org/officeDocument/2006/relationships/image"/><Relationship Id="rId3" Target="../media/image14.png" Type="http://schemas.openxmlformats.org/officeDocument/2006/relationships/image"/><Relationship Id="rId30" Target="../media/image132.sv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47.png" Type="http://schemas.openxmlformats.org/officeDocument/2006/relationships/image"/><Relationship Id="rId16" Target="../media/image48.svg" Type="http://schemas.openxmlformats.org/officeDocument/2006/relationships/image"/><Relationship Id="rId17" Target="../media/image49.png" Type="http://schemas.openxmlformats.org/officeDocument/2006/relationships/image"/><Relationship Id="rId18" Target="../media/image50.svg" Type="http://schemas.openxmlformats.org/officeDocument/2006/relationships/image"/><Relationship Id="rId19" Target="../media/image51.png" Type="http://schemas.openxmlformats.org/officeDocument/2006/relationships/image"/><Relationship Id="rId2" Target="../notesSlides/notesSlide7.xml" Type="http://schemas.openxmlformats.org/officeDocument/2006/relationships/notesSlide"/><Relationship Id="rId20" Target="../media/image52.svg" Type="http://schemas.openxmlformats.org/officeDocument/2006/relationships/image"/><Relationship Id="rId21" Target="../media/image53.png" Type="http://schemas.openxmlformats.org/officeDocument/2006/relationships/image"/><Relationship Id="rId22" Target="../media/image54.svg" Type="http://schemas.openxmlformats.org/officeDocument/2006/relationships/image"/><Relationship Id="rId23" Target="../media/image55.png" Type="http://schemas.openxmlformats.org/officeDocument/2006/relationships/image"/><Relationship Id="rId24" Target="../media/image56.svg" Type="http://schemas.openxmlformats.org/officeDocument/2006/relationships/image"/><Relationship Id="rId25" Target="../media/image83.png" Type="http://schemas.openxmlformats.org/officeDocument/2006/relationships/image"/><Relationship Id="rId26" Target="../media/image84.svg" Type="http://schemas.openxmlformats.org/officeDocument/2006/relationships/image"/><Relationship Id="rId27" Target="../media/image127.png" Type="http://schemas.openxmlformats.org/officeDocument/2006/relationships/image"/><Relationship Id="rId28" Target="../media/image128.svg" Type="http://schemas.openxmlformats.org/officeDocument/2006/relationships/image"/><Relationship Id="rId29" Target="../media/image129.png" Type="http://schemas.openxmlformats.org/officeDocument/2006/relationships/image"/><Relationship Id="rId3" Target="../media/image14.png" Type="http://schemas.openxmlformats.org/officeDocument/2006/relationships/image"/><Relationship Id="rId30" Target="../media/image130.svg" Type="http://schemas.openxmlformats.org/officeDocument/2006/relationships/image"/><Relationship Id="rId31" Target="../media/image131.png" Type="http://schemas.openxmlformats.org/officeDocument/2006/relationships/image"/><Relationship Id="rId32" Target="../media/image132.sv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33.png" Type="http://schemas.openxmlformats.org/officeDocument/2006/relationships/image"/><Relationship Id="rId8" Target="../media/image134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35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8.png" Type="http://schemas.openxmlformats.org/officeDocument/2006/relationships/image"/><Relationship Id="rId11" Target="../media/image139.png" Type="http://schemas.openxmlformats.org/officeDocument/2006/relationships/image"/><Relationship Id="rId12" Target="../media/image140.png" Type="http://schemas.openxmlformats.org/officeDocument/2006/relationships/image"/><Relationship Id="rId13" Target="../media/image141.png" Type="http://schemas.openxmlformats.org/officeDocument/2006/relationships/image"/><Relationship Id="rId14" Target="../media/image142.png" Type="http://schemas.openxmlformats.org/officeDocument/2006/relationships/image"/><Relationship Id="rId15" Target="../media/image143.jpeg" Type="http://schemas.openxmlformats.org/officeDocument/2006/relationships/image"/><Relationship Id="rId16" Target="../media/image144.jpeg" Type="http://schemas.openxmlformats.org/officeDocument/2006/relationships/image"/><Relationship Id="rId17" Target="../media/image145.png" Type="http://schemas.openxmlformats.org/officeDocument/2006/relationships/image"/><Relationship Id="rId18" Target="../media/image146.png" Type="http://schemas.openxmlformats.org/officeDocument/2006/relationships/image"/><Relationship Id="rId19" Target="../media/image147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36.jpeg" Type="http://schemas.openxmlformats.org/officeDocument/2006/relationships/image"/><Relationship Id="rId7" Target="../media/image99.png" Type="http://schemas.openxmlformats.org/officeDocument/2006/relationships/image"/><Relationship Id="rId8" Target="../media/image100.svg" Type="http://schemas.openxmlformats.org/officeDocument/2006/relationships/image"/><Relationship Id="rId9" Target="../media/image13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jpeg" Type="http://schemas.openxmlformats.org/officeDocument/2006/relationships/image"/><Relationship Id="rId12" Target="../media/image31.png" Type="http://schemas.openxmlformats.org/officeDocument/2006/relationships/image"/><Relationship Id="rId13" Target="../media/image13.png" Type="http://schemas.openxmlformats.org/officeDocument/2006/relationships/image"/><Relationship Id="rId14" Target="../media/image32.png" Type="http://schemas.openxmlformats.org/officeDocument/2006/relationships/image"/><Relationship Id="rId15" Target="../media/image33.png" Type="http://schemas.openxmlformats.org/officeDocument/2006/relationships/image"/><Relationship Id="rId16" Target="../media/image34.png" Type="http://schemas.openxmlformats.org/officeDocument/2006/relationships/image"/><Relationship Id="rId17" Target="../media/image35.png" Type="http://schemas.openxmlformats.org/officeDocument/2006/relationships/image"/><Relationship Id="rId18" Target="../media/image36.png" Type="http://schemas.openxmlformats.org/officeDocument/2006/relationships/image"/><Relationship Id="rId19" Target="../media/image37.png" Type="http://schemas.openxmlformats.org/officeDocument/2006/relationships/image"/><Relationship Id="rId2" Target="../media/image21.png" Type="http://schemas.openxmlformats.org/officeDocument/2006/relationships/image"/><Relationship Id="rId20" Target="../media/image38.png" Type="http://schemas.openxmlformats.org/officeDocument/2006/relationships/image"/><Relationship Id="rId3" Target="../media/image22.png" Type="http://schemas.openxmlformats.org/officeDocument/2006/relationships/image"/><Relationship Id="rId4" Target="../media/image23.jpeg" Type="http://schemas.openxmlformats.org/officeDocument/2006/relationships/image"/><Relationship Id="rId5" Target="../media/image24.png" Type="http://schemas.openxmlformats.org/officeDocument/2006/relationships/image"/><Relationship Id="rId6" Target="../media/image25.jpe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png" Type="http://schemas.openxmlformats.org/officeDocument/2006/relationships/image"/><Relationship Id="rId11" Target="../media/image152.png" Type="http://schemas.openxmlformats.org/officeDocument/2006/relationships/image"/><Relationship Id="rId12" Target="../media/image153.png" Type="http://schemas.openxmlformats.org/officeDocument/2006/relationships/image"/><Relationship Id="rId13" Target="../media/image154.png" Type="http://schemas.openxmlformats.org/officeDocument/2006/relationships/image"/><Relationship Id="rId14" Target="../media/image136.jpe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48.png" Type="http://schemas.openxmlformats.org/officeDocument/2006/relationships/image"/><Relationship Id="rId8" Target="../media/image149.png" Type="http://schemas.openxmlformats.org/officeDocument/2006/relationships/image"/><Relationship Id="rId9" Target="../media/image150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6.svg" Type="http://schemas.openxmlformats.org/officeDocument/2006/relationships/image"/><Relationship Id="rId11" Target="../media/image53.png" Type="http://schemas.openxmlformats.org/officeDocument/2006/relationships/image"/><Relationship Id="rId12" Target="../media/image54.svg" Type="http://schemas.openxmlformats.org/officeDocument/2006/relationships/image"/><Relationship Id="rId13" Target="../media/image55.png" Type="http://schemas.openxmlformats.org/officeDocument/2006/relationships/image"/><Relationship Id="rId14" Target="../media/image56.svg" Type="http://schemas.openxmlformats.org/officeDocument/2006/relationships/image"/><Relationship Id="rId15" Target="../media/image57.png" Type="http://schemas.openxmlformats.org/officeDocument/2006/relationships/image"/><Relationship Id="rId16" Target="../media/image58.svg" Type="http://schemas.openxmlformats.org/officeDocument/2006/relationships/image"/><Relationship Id="rId17" Target="../media/image157.png" Type="http://schemas.openxmlformats.org/officeDocument/2006/relationships/image"/><Relationship Id="rId18" Target="../media/image158.svg" Type="http://schemas.openxmlformats.org/officeDocument/2006/relationships/image"/><Relationship Id="rId19" Target="../media/image41.png" Type="http://schemas.openxmlformats.org/officeDocument/2006/relationships/image"/><Relationship Id="rId2" Target="../notesSlides/notesSlide10.xml" Type="http://schemas.openxmlformats.org/officeDocument/2006/relationships/notesSlide"/><Relationship Id="rId20" Target="../media/image42.svg" Type="http://schemas.openxmlformats.org/officeDocument/2006/relationships/image"/><Relationship Id="rId21" Target="../media/image83.png" Type="http://schemas.openxmlformats.org/officeDocument/2006/relationships/image"/><Relationship Id="rId22" Target="../media/image84.svg" Type="http://schemas.openxmlformats.org/officeDocument/2006/relationships/image"/><Relationship Id="rId23" Target="../media/image159.png" Type="http://schemas.openxmlformats.org/officeDocument/2006/relationships/image"/><Relationship Id="rId24" Target="../media/image160.svg" Type="http://schemas.openxmlformats.org/officeDocument/2006/relationships/image"/><Relationship Id="rId25" Target="../media/image161.png" Type="http://schemas.openxmlformats.org/officeDocument/2006/relationships/image"/><Relationship Id="rId26" Target="../media/image162.svg" Type="http://schemas.openxmlformats.org/officeDocument/2006/relationships/image"/><Relationship Id="rId27" Target="../media/image163.png" Type="http://schemas.openxmlformats.org/officeDocument/2006/relationships/image"/><Relationship Id="rId28" Target="../media/image164.svg" Type="http://schemas.openxmlformats.org/officeDocument/2006/relationships/image"/><Relationship Id="rId29" Target="../media/image165.png" Type="http://schemas.openxmlformats.org/officeDocument/2006/relationships/image"/><Relationship Id="rId3" Target="../media/image14.png" Type="http://schemas.openxmlformats.org/officeDocument/2006/relationships/image"/><Relationship Id="rId30" Target="../media/image166.svg" Type="http://schemas.openxmlformats.org/officeDocument/2006/relationships/image"/><Relationship Id="rId31" Target="../media/image167.png" Type="http://schemas.openxmlformats.org/officeDocument/2006/relationships/image"/><Relationship Id="rId32" Target="../media/image168.sv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155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03.png" Type="http://schemas.openxmlformats.org/officeDocument/2006/relationships/image"/><Relationship Id="rId8" Target="../media/image104.sv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170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8.png" Type="http://schemas.openxmlformats.org/officeDocument/2006/relationships/image"/><Relationship Id="rId3" Target="../media/image171.png" Type="http://schemas.openxmlformats.org/officeDocument/2006/relationships/image"/><Relationship Id="rId4" Target="../media/image172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svg" Type="http://schemas.openxmlformats.org/officeDocument/2006/relationships/image"/><Relationship Id="rId11" Target="../media/image69.png" Type="http://schemas.openxmlformats.org/officeDocument/2006/relationships/image"/><Relationship Id="rId12" Target="../media/image70.svg" Type="http://schemas.openxmlformats.org/officeDocument/2006/relationships/image"/><Relationship Id="rId13" Target="../media/image71.gif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73.png" Type="http://schemas.openxmlformats.org/officeDocument/2006/relationships/image"/><Relationship Id="rId4" Target="../media/image174.sv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5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png" Type="http://schemas.openxmlformats.org/officeDocument/2006/relationships/image"/><Relationship Id="rId4" Target="../media/image113.png" Type="http://schemas.openxmlformats.org/officeDocument/2006/relationships/image"/><Relationship Id="rId5" Target="../media/image114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6.png" Type="http://schemas.openxmlformats.org/officeDocument/2006/relationships/image"/><Relationship Id="rId3" Target="../media/image177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78.png" Type="http://schemas.openxmlformats.org/officeDocument/2006/relationships/image"/><Relationship Id="rId4" Target="../media/image179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0.png" Type="http://schemas.openxmlformats.org/officeDocument/2006/relationships/image"/><Relationship Id="rId3" Target="../media/image181.png" Type="http://schemas.openxmlformats.org/officeDocument/2006/relationships/image"/><Relationship Id="rId4" Target="../media/image182.png" Type="http://schemas.openxmlformats.org/officeDocument/2006/relationships/image"/><Relationship Id="rId5" Target="../media/image183.png" Type="http://schemas.openxmlformats.org/officeDocument/2006/relationships/image"/><Relationship Id="rId6" Target="../media/image184.png" Type="http://schemas.openxmlformats.org/officeDocument/2006/relationships/image"/><Relationship Id="rId7" Target="../media/image185.png" Type="http://schemas.openxmlformats.org/officeDocument/2006/relationships/image"/><Relationship Id="rId8" Target="../media/image186.png" Type="http://schemas.openxmlformats.org/officeDocument/2006/relationships/image"/><Relationship Id="rId9" Target="../media/image187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83.png" Type="http://schemas.openxmlformats.org/officeDocument/2006/relationships/image"/><Relationship Id="rId13" Target="../media/image84.svg" Type="http://schemas.openxmlformats.org/officeDocument/2006/relationships/image"/><Relationship Id="rId14" Target="../media/image51.png" Type="http://schemas.openxmlformats.org/officeDocument/2006/relationships/image"/><Relationship Id="rId15" Target="../media/image52.svg" Type="http://schemas.openxmlformats.org/officeDocument/2006/relationships/image"/><Relationship Id="rId16" Target="../media/image53.png" Type="http://schemas.openxmlformats.org/officeDocument/2006/relationships/image"/><Relationship Id="rId17" Target="../media/image54.svg" Type="http://schemas.openxmlformats.org/officeDocument/2006/relationships/image"/><Relationship Id="rId18" Target="../media/image55.png" Type="http://schemas.openxmlformats.org/officeDocument/2006/relationships/image"/><Relationship Id="rId19" Target="../media/image56.sv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Relationship Id="rId8" Target="../media/image45.png" Type="http://schemas.openxmlformats.org/officeDocument/2006/relationships/image"/><Relationship Id="rId9" Target="../media/image46.sv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6.pn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5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svg" Type="http://schemas.openxmlformats.org/officeDocument/2006/relationships/image"/><Relationship Id="rId12" Target="../media/image49.png" Type="http://schemas.openxmlformats.org/officeDocument/2006/relationships/image"/><Relationship Id="rId13" Target="../media/image50.svg" Type="http://schemas.openxmlformats.org/officeDocument/2006/relationships/image"/><Relationship Id="rId14" Target="../media/image51.png" Type="http://schemas.openxmlformats.org/officeDocument/2006/relationships/image"/><Relationship Id="rId15" Target="../media/image52.svg" Type="http://schemas.openxmlformats.org/officeDocument/2006/relationships/image"/><Relationship Id="rId16" Target="../media/image53.png" Type="http://schemas.openxmlformats.org/officeDocument/2006/relationships/image"/><Relationship Id="rId17" Target="../media/image54.svg" Type="http://schemas.openxmlformats.org/officeDocument/2006/relationships/image"/><Relationship Id="rId18" Target="../media/image55.png" Type="http://schemas.openxmlformats.org/officeDocument/2006/relationships/image"/><Relationship Id="rId19" Target="../media/image56.svg" Type="http://schemas.openxmlformats.org/officeDocument/2006/relationships/image"/><Relationship Id="rId2" Target="../media/image39.png" Type="http://schemas.openxmlformats.org/officeDocument/2006/relationships/image"/><Relationship Id="rId20" Target="../media/image57.png" Type="http://schemas.openxmlformats.org/officeDocument/2006/relationships/image"/><Relationship Id="rId21" Target="../media/image58.svg" Type="http://schemas.openxmlformats.org/officeDocument/2006/relationships/image"/><Relationship Id="rId22" Target="../media/image59.png" Type="http://schemas.openxmlformats.org/officeDocument/2006/relationships/image"/><Relationship Id="rId23" Target="../media/image60.sv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45.png" Type="http://schemas.openxmlformats.org/officeDocument/2006/relationships/image"/><Relationship Id="rId9" Target="../media/image46.sv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8.png" Type="http://schemas.openxmlformats.org/officeDocument/2006/relationships/image"/><Relationship Id="rId3" Target="../media/image171.png" Type="http://schemas.openxmlformats.org/officeDocument/2006/relationships/image"/><Relationship Id="rId4" Target="../media/image172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8.png" Type="http://schemas.openxmlformats.org/officeDocument/2006/relationships/image"/><Relationship Id="rId3" Target="../media/image171.png" Type="http://schemas.openxmlformats.org/officeDocument/2006/relationships/image"/><Relationship Id="rId4" Target="../media/image172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14" Target="../media/image71.gif" Type="http://schemas.openxmlformats.org/officeDocument/2006/relationships/image"/><Relationship Id="rId15" Target="../media/image72.png" Type="http://schemas.openxmlformats.org/officeDocument/2006/relationships/image"/><Relationship Id="rId16" Target="../media/image73.svg" Type="http://schemas.openxmlformats.org/officeDocument/2006/relationships/image"/><Relationship Id="rId17" Target="../media/image14.png" Type="http://schemas.openxmlformats.org/officeDocument/2006/relationships/image"/><Relationship Id="rId18" Target="../media/image15.svg" Type="http://schemas.openxmlformats.org/officeDocument/2006/relationships/image"/><Relationship Id="rId19" Target="../media/image16.png" Type="http://schemas.openxmlformats.org/officeDocument/2006/relationships/image"/><Relationship Id="rId2" Target="../media/image61.png" Type="http://schemas.openxmlformats.org/officeDocument/2006/relationships/image"/><Relationship Id="rId20" Target="../media/image17.sv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74.jpeg" Type="http://schemas.openxmlformats.org/officeDocument/2006/relationships/image"/><Relationship Id="rId7" Target="https://youtu.be/hwXccpeN6Qc" TargetMode="External" Type="http://schemas.openxmlformats.org/officeDocument/2006/relationships/video"/><Relationship Id="rId8" Target="https://www.evfiresafe.com/ev-fire-what-is-thermal-runaway" TargetMode="External" Type="http://schemas.openxmlformats.org/officeDocument/2006/relationships/hyperlink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jpeg" Type="http://schemas.openxmlformats.org/officeDocument/2006/relationships/image"/><Relationship Id="rId3" Target="../media/VAFcIwQ_OC4.mp4" Type="http://schemas.openxmlformats.org/officeDocument/2006/relationships/video"/><Relationship Id="rId4" Target="../media/VAFcIwQ_OC4.mp4" Type="http://schemas.microsoft.com/office/2007/relationships/media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jpeg" Type="http://schemas.openxmlformats.org/officeDocument/2006/relationships/image"/><Relationship Id="rId3" Target="../media/VAFnYcNDufI.mp4" Type="http://schemas.openxmlformats.org/officeDocument/2006/relationships/video"/><Relationship Id="rId4" Target="../media/VAFnYcNDufI.mp4" Type="http://schemas.microsoft.com/office/2007/relationships/media"/><Relationship Id="rId5" Target="https://www.evfiresafe.com/post/electric-car-explosions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14365" y="-30618"/>
            <a:ext cx="1566734" cy="7477966"/>
          </a:xfrm>
          <a:prstGeom prst="rect">
            <a:avLst/>
          </a:prstGeom>
          <a:solidFill>
            <a:srgbClr val="E0475A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438175" y="314635"/>
            <a:ext cx="393751" cy="525001"/>
            <a:chOff x="0" y="0"/>
            <a:chExt cx="525001" cy="7000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5001" cy="700002"/>
            </a:xfrm>
            <a:custGeom>
              <a:avLst/>
              <a:gdLst/>
              <a:ahLst/>
              <a:cxnLst/>
              <a:rect r="r" b="b" t="t" l="l"/>
              <a:pathLst>
                <a:path h="700002" w="525001">
                  <a:moveTo>
                    <a:pt x="0" y="0"/>
                  </a:moveTo>
                  <a:lnTo>
                    <a:pt x="525001" y="0"/>
                  </a:lnTo>
                  <a:lnTo>
                    <a:pt x="525001" y="700002"/>
                  </a:lnTo>
                  <a:lnTo>
                    <a:pt x="0" y="700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89556" y="111312"/>
              <a:ext cx="345890" cy="345890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12382" y="84099"/>
              <a:ext cx="300237" cy="400316"/>
            </a:xfrm>
            <a:custGeom>
              <a:avLst/>
              <a:gdLst/>
              <a:ahLst/>
              <a:cxnLst/>
              <a:rect r="r" b="b" t="t" l="l"/>
              <a:pathLst>
                <a:path h="400316" w="300237">
                  <a:moveTo>
                    <a:pt x="0" y="0"/>
                  </a:moveTo>
                  <a:lnTo>
                    <a:pt x="300237" y="0"/>
                  </a:lnTo>
                  <a:lnTo>
                    <a:pt x="300237" y="400316"/>
                  </a:lnTo>
                  <a:lnTo>
                    <a:pt x="0" y="400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352369" y="1518201"/>
            <a:ext cx="6319816" cy="78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86"/>
              </a:lnSpc>
            </a:pPr>
            <a:r>
              <a:rPr lang="en-US" sz="6535" spc="150">
                <a:solidFill>
                  <a:srgbClr val="444444"/>
                </a:solidFill>
                <a:latin typeface="Libre Baskerville"/>
              </a:rPr>
              <a:t>EV FireSafe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190709" y="2475041"/>
            <a:ext cx="4491887" cy="529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75"/>
              </a:lnSpc>
              <a:spcBef>
                <a:spcPct val="0"/>
              </a:spcBef>
            </a:pPr>
            <a:r>
              <a:rPr lang="en-US" sz="1599" spc="115">
                <a:solidFill>
                  <a:srgbClr val="444444"/>
                </a:solidFill>
                <a:latin typeface="Open Sauce Light"/>
              </a:rPr>
              <a:t>Enhancing safety for emergency responders at </a:t>
            </a:r>
            <a:r>
              <a:rPr lang="en-US" sz="1599" spc="115">
                <a:solidFill>
                  <a:srgbClr val="E0475A"/>
                </a:solidFill>
                <a:latin typeface="Open Sauce Light"/>
              </a:rPr>
              <a:t>electric vehicle</a:t>
            </a:r>
            <a:r>
              <a:rPr lang="en-US" sz="1599" spc="115">
                <a:solidFill>
                  <a:srgbClr val="444444"/>
                </a:solidFill>
                <a:latin typeface="Open Sauce Light"/>
              </a:rPr>
              <a:t> fires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2779" y="1533303"/>
            <a:ext cx="6319816" cy="78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86"/>
              </a:lnSpc>
            </a:pPr>
            <a:r>
              <a:rPr lang="en-US" sz="6535" spc="150">
                <a:solidFill>
                  <a:srgbClr val="444444"/>
                </a:solidFill>
                <a:latin typeface="Libre Baskerville"/>
              </a:rPr>
              <a:t>EV Fire</a:t>
            </a:r>
            <a:r>
              <a:rPr lang="en-US" sz="6535" spc="150">
                <a:solidFill>
                  <a:srgbClr val="E0475A"/>
                </a:solidFill>
                <a:latin typeface="Libre Baskerville"/>
              </a:rPr>
              <a:t>Safe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7480380" y="-30618"/>
            <a:ext cx="2773447" cy="8083675"/>
          </a:xfrm>
          <a:custGeom>
            <a:avLst/>
            <a:gdLst/>
            <a:ahLst/>
            <a:cxnLst/>
            <a:rect r="r" b="b" t="t" l="l"/>
            <a:pathLst>
              <a:path h="8083675" w="2773447">
                <a:moveTo>
                  <a:pt x="2773447" y="0"/>
                </a:moveTo>
                <a:lnTo>
                  <a:pt x="0" y="0"/>
                </a:lnTo>
                <a:lnTo>
                  <a:pt x="0" y="8083675"/>
                </a:lnTo>
                <a:lnTo>
                  <a:pt x="2773447" y="8083675"/>
                </a:lnTo>
                <a:lnTo>
                  <a:pt x="2773447" y="0"/>
                </a:lnTo>
                <a:close/>
              </a:path>
            </a:pathLst>
          </a:custGeom>
          <a:blipFill>
            <a:blip r:embed="rId6"/>
            <a:stretch>
              <a:fillRect l="0" t="0" r="-94554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9576" y="6917514"/>
            <a:ext cx="236175" cy="236175"/>
          </a:xfrm>
          <a:custGeom>
            <a:avLst/>
            <a:gdLst/>
            <a:ahLst/>
            <a:cxnLst/>
            <a:rect r="r" b="b" t="t" l="l"/>
            <a:pathLst>
              <a:path h="236175" w="236175">
                <a:moveTo>
                  <a:pt x="0" y="0"/>
                </a:moveTo>
                <a:lnTo>
                  <a:pt x="236175" y="0"/>
                </a:lnTo>
                <a:lnTo>
                  <a:pt x="236175" y="236174"/>
                </a:lnTo>
                <a:lnTo>
                  <a:pt x="0" y="236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66619" y="6911920"/>
            <a:ext cx="236175" cy="236175"/>
          </a:xfrm>
          <a:custGeom>
            <a:avLst/>
            <a:gdLst/>
            <a:ahLst/>
            <a:cxnLst/>
            <a:rect r="r" b="b" t="t" l="l"/>
            <a:pathLst>
              <a:path h="236175" w="236175">
                <a:moveTo>
                  <a:pt x="0" y="0"/>
                </a:moveTo>
                <a:lnTo>
                  <a:pt x="236174" y="0"/>
                </a:lnTo>
                <a:lnTo>
                  <a:pt x="236174" y="236175"/>
                </a:lnTo>
                <a:lnTo>
                  <a:pt x="0" y="2361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65557" y="6917514"/>
            <a:ext cx="230581" cy="230581"/>
          </a:xfrm>
          <a:custGeom>
            <a:avLst/>
            <a:gdLst/>
            <a:ahLst/>
            <a:cxnLst/>
            <a:rect r="r" b="b" t="t" l="l"/>
            <a:pathLst>
              <a:path h="230581" w="230581">
                <a:moveTo>
                  <a:pt x="0" y="0"/>
                </a:moveTo>
                <a:lnTo>
                  <a:pt x="230581" y="0"/>
                </a:lnTo>
                <a:lnTo>
                  <a:pt x="230581" y="230581"/>
                </a:lnTo>
                <a:lnTo>
                  <a:pt x="0" y="2305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5400000">
            <a:off x="-860084" y="2447315"/>
            <a:ext cx="2971218" cy="194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632"/>
              </a:lnSpc>
              <a:spcBef>
                <a:spcPct val="0"/>
              </a:spcBef>
            </a:pPr>
            <a:r>
              <a:rPr lang="en-US" sz="1200" spc="86">
                <a:solidFill>
                  <a:srgbClr val="FFFFFF"/>
                </a:solidFill>
                <a:latin typeface="Open Sauce Light"/>
                <a:hlinkClick r:id="rId13" tooltip="https://www.evfiresafe.com"/>
              </a:rPr>
              <a:t>evfiresafe.com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636249" y="5963325"/>
            <a:ext cx="4332153" cy="1066682"/>
            <a:chOff x="0" y="0"/>
            <a:chExt cx="5776204" cy="142224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791698" y="438611"/>
              <a:ext cx="1159538" cy="847517"/>
            </a:xfrm>
            <a:custGeom>
              <a:avLst/>
              <a:gdLst/>
              <a:ahLst/>
              <a:cxnLst/>
              <a:rect r="r" b="b" t="t" l="l"/>
              <a:pathLst>
                <a:path h="847517" w="1159538">
                  <a:moveTo>
                    <a:pt x="0" y="0"/>
                  </a:moveTo>
                  <a:lnTo>
                    <a:pt x="1159538" y="0"/>
                  </a:lnTo>
                  <a:lnTo>
                    <a:pt x="1159538" y="847517"/>
                  </a:lnTo>
                  <a:lnTo>
                    <a:pt x="0" y="847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302496"/>
              <a:ext cx="3253503" cy="1119747"/>
            </a:xfrm>
            <a:custGeom>
              <a:avLst/>
              <a:gdLst/>
              <a:ahLst/>
              <a:cxnLst/>
              <a:rect r="r" b="b" t="t" l="l"/>
              <a:pathLst>
                <a:path h="1119747" w="3253503">
                  <a:moveTo>
                    <a:pt x="0" y="0"/>
                  </a:moveTo>
                  <a:lnTo>
                    <a:pt x="3253503" y="0"/>
                  </a:lnTo>
                  <a:lnTo>
                    <a:pt x="3253503" y="1119747"/>
                  </a:lnTo>
                  <a:lnTo>
                    <a:pt x="0" y="1119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232278" y="60985"/>
              <a:ext cx="1869952" cy="150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965"/>
                </a:lnSpc>
                <a:spcBef>
                  <a:spcPct val="0"/>
                </a:spcBef>
              </a:pPr>
              <a:r>
                <a:rPr lang="en-US" sz="709" spc="51">
                  <a:solidFill>
                    <a:srgbClr val="444444"/>
                  </a:solidFill>
                  <a:latin typeface="Open Sauce Light Italics"/>
                </a:rPr>
                <a:t>Supported by: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3906252" y="-9525"/>
              <a:ext cx="1869952" cy="150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965"/>
                </a:lnSpc>
                <a:spcBef>
                  <a:spcPct val="0"/>
                </a:spcBef>
              </a:pPr>
              <a:r>
                <a:rPr lang="en-US" sz="709" spc="51">
                  <a:solidFill>
                    <a:srgbClr val="444444"/>
                  </a:solidFill>
                  <a:latin typeface="Open Sauce Light Italics"/>
                </a:rPr>
                <a:t>In partnership with: 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2778555" y="3331815"/>
            <a:ext cx="4904041" cy="210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E0475A"/>
                </a:solidFill>
                <a:latin typeface="Libre Baskerville"/>
              </a:rPr>
              <a:t>Emergency challenges of </a:t>
            </a:r>
            <a:r>
              <a:rPr lang="en-US" sz="2200">
                <a:solidFill>
                  <a:srgbClr val="E0475A"/>
                </a:solidFill>
                <a:latin typeface="Libre Baskerville Italics"/>
              </a:rPr>
              <a:t>electrifying</a:t>
            </a:r>
            <a:r>
              <a:rPr lang="en-US" sz="2200">
                <a:solidFill>
                  <a:srgbClr val="E0475A"/>
                </a:solidFill>
                <a:latin typeface="Libre Baskerville"/>
              </a:rPr>
              <a:t> the aviation industry</a:t>
            </a:r>
          </a:p>
          <a:p>
            <a:pPr algn="r">
              <a:lnSpc>
                <a:spcPts val="3080"/>
              </a:lnSpc>
            </a:pP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ibre Baskerville"/>
              </a:rPr>
              <a:t>Emma Sutcliffe, Director</a:t>
            </a: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ibre Baskerville"/>
              </a:rPr>
              <a:t>AAA National Conference</a:t>
            </a:r>
            <a:r>
              <a:rPr lang="en-US" sz="1800">
                <a:solidFill>
                  <a:srgbClr val="000000"/>
                </a:solidFill>
                <a:latin typeface="Libre Baskerville"/>
              </a:rPr>
              <a:t> </a:t>
            </a: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ibre Baskerville"/>
              </a:rPr>
              <a:t>16 November 2023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9393" y="619760"/>
            <a:ext cx="6323591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EV fire suppression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9393" y="1289427"/>
            <a:ext cx="7726920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444444"/>
                </a:solidFill>
                <a:latin typeface="Libre Baskerville"/>
              </a:rPr>
              <a:t>Three best practice options in use globally. Very few SOPs published.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13272" y="1959907"/>
            <a:ext cx="8727055" cy="4748870"/>
            <a:chOff x="0" y="0"/>
            <a:chExt cx="11636074" cy="633182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46109" t="0" r="20153" b="0"/>
            <a:stretch>
              <a:fillRect/>
            </a:stretch>
          </p:blipFill>
          <p:spPr>
            <a:xfrm flipH="false" flipV="false">
              <a:off x="0" y="0"/>
              <a:ext cx="3797685" cy="633182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37125" t="0" r="22972" b="0"/>
            <a:stretch>
              <a:fillRect/>
            </a:stretch>
          </p:blipFill>
          <p:spPr>
            <a:xfrm flipH="false" flipV="false">
              <a:off x="3919194" y="0"/>
              <a:ext cx="3797685" cy="6331827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30114" t="0" r="28026" b="0"/>
            <a:stretch>
              <a:fillRect/>
            </a:stretch>
          </p:blipFill>
          <p:spPr>
            <a:xfrm flipH="false" flipV="false">
              <a:off x="7838389" y="0"/>
              <a:ext cx="3797685" cy="6331827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796119" y="5330290"/>
            <a:ext cx="2153045" cy="504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444">
                <a:solidFill>
                  <a:srgbClr val="FFFFFF"/>
                </a:solidFill>
                <a:latin typeface="Libre Baskerville Bold"/>
              </a:rPr>
              <a:t>Cool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00277" y="5330290"/>
            <a:ext cx="2153045" cy="504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444">
                <a:solidFill>
                  <a:srgbClr val="FFFFFF"/>
                </a:solidFill>
                <a:latin typeface="Libre Baskerville Bold"/>
              </a:rPr>
              <a:t>Burn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85284" y="5330290"/>
            <a:ext cx="2542847" cy="504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444">
                <a:solidFill>
                  <a:srgbClr val="FFFFFF"/>
                </a:solidFill>
                <a:latin typeface="Libre Baskerville Bold"/>
              </a:rPr>
              <a:t>Submerge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7505" t="0" r="7505" b="30800"/>
          <a:stretch>
            <a:fillRect/>
          </a:stretch>
        </p:blipFill>
        <p:spPr>
          <a:xfrm flipH="false" flipV="false" rot="0">
            <a:off x="4876800" y="163695"/>
            <a:ext cx="4724043" cy="699346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731520" y="671273"/>
            <a:ext cx="3792861" cy="2513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0"/>
              </a:lnSpc>
            </a:pPr>
            <a:r>
              <a:rPr lang="en-US" sz="4000" spc="108">
                <a:solidFill>
                  <a:srgbClr val="E0475A"/>
                </a:solidFill>
                <a:latin typeface="Libre Baskerville Bold"/>
              </a:rPr>
              <a:t>LiB in thermal runaway creates O2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3481300"/>
            <a:ext cx="2804278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444444"/>
                </a:solidFill>
                <a:latin typeface="Libre Baskerville"/>
              </a:rPr>
              <a:t>Collar tank with e-scooters from a bike warehouse, Bristol, UK, November 2021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9393" y="80073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EV LiB fires are very rare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59393" y="3708525"/>
            <a:ext cx="164057" cy="164057"/>
          </a:xfrm>
          <a:custGeom>
            <a:avLst/>
            <a:gdLst/>
            <a:ahLst/>
            <a:cxnLst/>
            <a:rect r="r" b="b" t="t" l="l"/>
            <a:pathLst>
              <a:path h="164057" w="164057">
                <a:moveTo>
                  <a:pt x="0" y="0"/>
                </a:moveTo>
                <a:lnTo>
                  <a:pt x="164057" y="0"/>
                </a:lnTo>
                <a:lnTo>
                  <a:pt x="164057" y="164057"/>
                </a:lnTo>
                <a:lnTo>
                  <a:pt x="0" y="164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9393" y="1577776"/>
            <a:ext cx="684419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444444"/>
                </a:solidFill>
                <a:latin typeface="Libre Baskerville"/>
              </a:rPr>
              <a:t>In passenger plug-in EVs, we have verified*: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98110" y="2768590"/>
            <a:ext cx="1315470" cy="536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28"/>
              </a:lnSpc>
            </a:pPr>
            <a:r>
              <a:rPr lang="en-US" sz="4400" spc="101">
                <a:solidFill>
                  <a:srgbClr val="E0475A"/>
                </a:solidFill>
                <a:latin typeface="Libre Baskerville"/>
              </a:rPr>
              <a:t>430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13580" y="2719214"/>
            <a:ext cx="2996925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>
                <a:solidFill>
                  <a:srgbClr val="444444"/>
                </a:solidFill>
                <a:latin typeface="Libre Baskerville"/>
              </a:rPr>
              <a:t>EV traction battery fires globally, 2010-today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8110" y="3588814"/>
            <a:ext cx="916496" cy="536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28"/>
              </a:lnSpc>
            </a:pPr>
            <a:r>
              <a:rPr lang="en-US" sz="4400" spc="101">
                <a:solidFill>
                  <a:srgbClr val="E0475A"/>
                </a:solidFill>
                <a:latin typeface="Libre Baskerville"/>
              </a:rPr>
              <a:t>53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13580" y="3510314"/>
            <a:ext cx="2476521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>
                <a:solidFill>
                  <a:srgbClr val="444444"/>
                </a:solidFill>
                <a:latin typeface="Libre Baskerville"/>
              </a:rPr>
              <a:t>currently being cross checked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641826" y="2279663"/>
            <a:ext cx="3511575" cy="2051512"/>
            <a:chOff x="0" y="0"/>
            <a:chExt cx="4682100" cy="2735349"/>
          </a:xfrm>
        </p:grpSpPr>
        <p:sp>
          <p:nvSpPr>
            <p:cNvPr name="Freeform 10" id="10"/>
            <p:cNvSpPr/>
            <p:nvPr/>
          </p:nvSpPr>
          <p:spPr>
            <a:xfrm flipH="false" flipV="true" rot="-6003037">
              <a:off x="2810477" y="864828"/>
              <a:ext cx="1835877" cy="1386087"/>
            </a:xfrm>
            <a:custGeom>
              <a:avLst/>
              <a:gdLst/>
              <a:ahLst/>
              <a:cxnLst/>
              <a:rect r="r" b="b" t="t" l="l"/>
              <a:pathLst>
                <a:path h="1386087" w="1835877">
                  <a:moveTo>
                    <a:pt x="0" y="1386086"/>
                  </a:moveTo>
                  <a:lnTo>
                    <a:pt x="1835877" y="1386086"/>
                  </a:lnTo>
                  <a:lnTo>
                    <a:pt x="1835877" y="0"/>
                  </a:lnTo>
                  <a:lnTo>
                    <a:pt x="0" y="0"/>
                  </a:lnTo>
                  <a:lnTo>
                    <a:pt x="0" y="1386086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true" rot="-4226811">
              <a:off x="3273041" y="1212007"/>
              <a:ext cx="1207102" cy="1280889"/>
            </a:xfrm>
            <a:custGeom>
              <a:avLst/>
              <a:gdLst/>
              <a:ahLst/>
              <a:cxnLst/>
              <a:rect r="r" b="b" t="t" l="l"/>
              <a:pathLst>
                <a:path h="1280889" w="1207102">
                  <a:moveTo>
                    <a:pt x="0" y="1280888"/>
                  </a:moveTo>
                  <a:lnTo>
                    <a:pt x="1207102" y="1280888"/>
                  </a:lnTo>
                  <a:lnTo>
                    <a:pt x="1207102" y="0"/>
                  </a:lnTo>
                  <a:lnTo>
                    <a:pt x="0" y="0"/>
                  </a:lnTo>
                  <a:lnTo>
                    <a:pt x="0" y="128088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633166" y="2451280"/>
              <a:ext cx="191123" cy="29863"/>
            </a:xfrm>
            <a:custGeom>
              <a:avLst/>
              <a:gdLst/>
              <a:ahLst/>
              <a:cxnLst/>
              <a:rect r="r" b="b" t="t" l="l"/>
              <a:pathLst>
                <a:path h="29863" w="191123">
                  <a:moveTo>
                    <a:pt x="0" y="0"/>
                  </a:moveTo>
                  <a:lnTo>
                    <a:pt x="191124" y="0"/>
                  </a:lnTo>
                  <a:lnTo>
                    <a:pt x="191124" y="29863"/>
                  </a:lnTo>
                  <a:lnTo>
                    <a:pt x="0" y="29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149867">
              <a:off x="4044235" y="2180778"/>
              <a:ext cx="379271" cy="209529"/>
            </a:xfrm>
            <a:custGeom>
              <a:avLst/>
              <a:gdLst/>
              <a:ahLst/>
              <a:cxnLst/>
              <a:rect r="r" b="b" t="t" l="l"/>
              <a:pathLst>
                <a:path h="209529" w="379271">
                  <a:moveTo>
                    <a:pt x="0" y="0"/>
                  </a:moveTo>
                  <a:lnTo>
                    <a:pt x="379271" y="0"/>
                  </a:lnTo>
                  <a:lnTo>
                    <a:pt x="379271" y="209528"/>
                  </a:lnTo>
                  <a:lnTo>
                    <a:pt x="0" y="209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239280">
              <a:off x="4184922" y="2341990"/>
              <a:ext cx="379271" cy="209529"/>
            </a:xfrm>
            <a:custGeom>
              <a:avLst/>
              <a:gdLst/>
              <a:ahLst/>
              <a:cxnLst/>
              <a:rect r="r" b="b" t="t" l="l"/>
              <a:pathLst>
                <a:path h="209529" w="379271">
                  <a:moveTo>
                    <a:pt x="0" y="0"/>
                  </a:moveTo>
                  <a:lnTo>
                    <a:pt x="379271" y="0"/>
                  </a:lnTo>
                  <a:lnTo>
                    <a:pt x="379271" y="209529"/>
                  </a:lnTo>
                  <a:lnTo>
                    <a:pt x="0" y="209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239280">
              <a:off x="4061290" y="2512886"/>
              <a:ext cx="379271" cy="209529"/>
            </a:xfrm>
            <a:custGeom>
              <a:avLst/>
              <a:gdLst/>
              <a:ahLst/>
              <a:cxnLst/>
              <a:rect r="r" b="b" t="t" l="l"/>
              <a:pathLst>
                <a:path h="209529" w="379271">
                  <a:moveTo>
                    <a:pt x="0" y="0"/>
                  </a:moveTo>
                  <a:lnTo>
                    <a:pt x="379272" y="0"/>
                  </a:lnTo>
                  <a:lnTo>
                    <a:pt x="379272" y="209528"/>
                  </a:lnTo>
                  <a:lnTo>
                    <a:pt x="0" y="209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10120229">
              <a:off x="215601" y="1840604"/>
              <a:ext cx="675872" cy="449455"/>
            </a:xfrm>
            <a:custGeom>
              <a:avLst/>
              <a:gdLst/>
              <a:ahLst/>
              <a:cxnLst/>
              <a:rect r="r" b="b" t="t" l="l"/>
              <a:pathLst>
                <a:path h="449455" w="675872">
                  <a:moveTo>
                    <a:pt x="0" y="0"/>
                  </a:moveTo>
                  <a:lnTo>
                    <a:pt x="675872" y="0"/>
                  </a:lnTo>
                  <a:lnTo>
                    <a:pt x="675872" y="449455"/>
                  </a:lnTo>
                  <a:lnTo>
                    <a:pt x="0" y="449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686426" y="2414263"/>
              <a:ext cx="199385" cy="31154"/>
            </a:xfrm>
            <a:custGeom>
              <a:avLst/>
              <a:gdLst/>
              <a:ahLst/>
              <a:cxnLst/>
              <a:rect r="r" b="b" t="t" l="l"/>
              <a:pathLst>
                <a:path h="31154" w="199385">
                  <a:moveTo>
                    <a:pt x="0" y="0"/>
                  </a:moveTo>
                  <a:lnTo>
                    <a:pt x="199384" y="0"/>
                  </a:lnTo>
                  <a:lnTo>
                    <a:pt x="199384" y="31154"/>
                  </a:lnTo>
                  <a:lnTo>
                    <a:pt x="0" y="3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6003037">
              <a:off x="-94926" y="418042"/>
              <a:ext cx="2313361" cy="1746587"/>
            </a:xfrm>
            <a:custGeom>
              <a:avLst/>
              <a:gdLst/>
              <a:ahLst/>
              <a:cxnLst/>
              <a:rect r="r" b="b" t="t" l="l"/>
              <a:pathLst>
                <a:path h="1746587" w="2313361">
                  <a:moveTo>
                    <a:pt x="0" y="0"/>
                  </a:moveTo>
                  <a:lnTo>
                    <a:pt x="2313360" y="0"/>
                  </a:lnTo>
                  <a:lnTo>
                    <a:pt x="2313360" y="1746587"/>
                  </a:lnTo>
                  <a:lnTo>
                    <a:pt x="0" y="1746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934101">
              <a:off x="2784001" y="406830"/>
              <a:ext cx="751257" cy="876102"/>
            </a:xfrm>
            <a:custGeom>
              <a:avLst/>
              <a:gdLst/>
              <a:ahLst/>
              <a:cxnLst/>
              <a:rect r="r" b="b" t="t" l="l"/>
              <a:pathLst>
                <a:path h="876102" w="751257">
                  <a:moveTo>
                    <a:pt x="0" y="0"/>
                  </a:moveTo>
                  <a:lnTo>
                    <a:pt x="751257" y="0"/>
                  </a:lnTo>
                  <a:lnTo>
                    <a:pt x="751257" y="876102"/>
                  </a:lnTo>
                  <a:lnTo>
                    <a:pt x="0" y="876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1068781" y="1746601"/>
              <a:ext cx="2398205" cy="681220"/>
              <a:chOff x="0" y="0"/>
              <a:chExt cx="2168996" cy="61611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2070209">
              <a:off x="1113414" y="1583738"/>
              <a:ext cx="466720" cy="302525"/>
              <a:chOff x="0" y="0"/>
              <a:chExt cx="422113" cy="273611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-2238842">
              <a:off x="2690396" y="1124915"/>
              <a:ext cx="586504" cy="909398"/>
              <a:chOff x="0" y="0"/>
              <a:chExt cx="530449" cy="82248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-5400000">
              <a:off x="1913571" y="868393"/>
              <a:ext cx="706132" cy="1143569"/>
              <a:chOff x="0" y="0"/>
              <a:chExt cx="638643" cy="103427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2070209">
              <a:off x="1271406" y="1457558"/>
              <a:ext cx="596152" cy="302525"/>
              <a:chOff x="0" y="0"/>
              <a:chExt cx="539175" cy="27361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/>
            <p:nvPr/>
          </p:nvGrpSpPr>
          <p:grpSpPr>
            <a:xfrm rot="2070209">
              <a:off x="1432856" y="1192692"/>
              <a:ext cx="466720" cy="302525"/>
              <a:chOff x="0" y="0"/>
              <a:chExt cx="422113" cy="273611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/>
            <p:nvPr/>
          </p:nvGrpSpPr>
          <p:grpSpPr>
            <a:xfrm rot="0">
              <a:off x="1472346" y="941668"/>
              <a:ext cx="643593" cy="630493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1799917" y="954390"/>
              <a:ext cx="1038504" cy="302525"/>
              <a:chOff x="0" y="0"/>
              <a:chExt cx="939249" cy="273611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2411362" y="941668"/>
              <a:ext cx="643593" cy="630493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/>
            <p:nvPr/>
          </p:nvGrpSpPr>
          <p:grpSpPr>
            <a:xfrm rot="85072">
              <a:off x="1081489" y="1241875"/>
              <a:ext cx="188458" cy="122157"/>
              <a:chOff x="0" y="0"/>
              <a:chExt cx="422113" cy="273611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0" id="40"/>
            <p:cNvGrpSpPr/>
            <p:nvPr/>
          </p:nvGrpSpPr>
          <p:grpSpPr>
            <a:xfrm rot="85072">
              <a:off x="3277045" y="1241875"/>
              <a:ext cx="188458" cy="122157"/>
              <a:chOff x="0" y="0"/>
              <a:chExt cx="422113" cy="273611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2" id="42"/>
            <p:cNvGrpSpPr/>
            <p:nvPr/>
          </p:nvGrpSpPr>
          <p:grpSpPr>
            <a:xfrm rot="85072">
              <a:off x="3084603" y="2369099"/>
              <a:ext cx="379940" cy="202131"/>
              <a:chOff x="0" y="0"/>
              <a:chExt cx="850998" cy="452738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4" id="44"/>
            <p:cNvGrpSpPr/>
            <p:nvPr/>
          </p:nvGrpSpPr>
          <p:grpSpPr>
            <a:xfrm rot="85072">
              <a:off x="1071223" y="2369099"/>
              <a:ext cx="379940" cy="202131"/>
              <a:chOff x="0" y="0"/>
              <a:chExt cx="850998" cy="452738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6" id="46"/>
            <p:cNvSpPr/>
            <p:nvPr/>
          </p:nvSpPr>
          <p:spPr>
            <a:xfrm flipH="false" flipV="false" rot="0">
              <a:off x="1001231" y="914963"/>
              <a:ext cx="2516961" cy="1727264"/>
            </a:xfrm>
            <a:custGeom>
              <a:avLst/>
              <a:gdLst/>
              <a:ahLst/>
              <a:cxnLst/>
              <a:rect r="r" b="b" t="t" l="l"/>
              <a:pathLst>
                <a:path h="1727264" w="2516961">
                  <a:moveTo>
                    <a:pt x="0" y="0"/>
                  </a:moveTo>
                  <a:lnTo>
                    <a:pt x="2516961" y="0"/>
                  </a:lnTo>
                  <a:lnTo>
                    <a:pt x="2516961" y="1727265"/>
                  </a:lnTo>
                  <a:lnTo>
                    <a:pt x="0" y="1727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true" rot="-1144864">
              <a:off x="354641" y="2214972"/>
              <a:ext cx="526765" cy="379929"/>
            </a:xfrm>
            <a:custGeom>
              <a:avLst/>
              <a:gdLst/>
              <a:ahLst/>
              <a:cxnLst/>
              <a:rect r="r" b="b" t="t" l="l"/>
              <a:pathLst>
                <a:path h="379929" w="526765">
                  <a:moveTo>
                    <a:pt x="0" y="379930"/>
                  </a:moveTo>
                  <a:lnTo>
                    <a:pt x="526765" y="379930"/>
                  </a:lnTo>
                  <a:lnTo>
                    <a:pt x="526765" y="0"/>
                  </a:lnTo>
                  <a:lnTo>
                    <a:pt x="0" y="0"/>
                  </a:lnTo>
                  <a:lnTo>
                    <a:pt x="0" y="37993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2003918" y="1093611"/>
              <a:ext cx="511587" cy="776602"/>
            </a:xfrm>
            <a:custGeom>
              <a:avLst/>
              <a:gdLst/>
              <a:ahLst/>
              <a:cxnLst/>
              <a:rect r="r" b="b" t="t" l="l"/>
              <a:pathLst>
                <a:path h="776602" w="511587">
                  <a:moveTo>
                    <a:pt x="0" y="0"/>
                  </a:moveTo>
                  <a:lnTo>
                    <a:pt x="511587" y="0"/>
                  </a:lnTo>
                  <a:lnTo>
                    <a:pt x="511587" y="776603"/>
                  </a:lnTo>
                  <a:lnTo>
                    <a:pt x="0" y="77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2029199" y="1164627"/>
              <a:ext cx="431146" cy="654491"/>
            </a:xfrm>
            <a:custGeom>
              <a:avLst/>
              <a:gdLst/>
              <a:ahLst/>
              <a:cxnLst/>
              <a:rect r="r" b="b" t="t" l="l"/>
              <a:pathLst>
                <a:path h="654491" w="431146">
                  <a:moveTo>
                    <a:pt x="0" y="0"/>
                  </a:moveTo>
                  <a:lnTo>
                    <a:pt x="431146" y="0"/>
                  </a:lnTo>
                  <a:lnTo>
                    <a:pt x="431146" y="654491"/>
                  </a:lnTo>
                  <a:lnTo>
                    <a:pt x="0" y="654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0" id="50"/>
          <p:cNvSpPr txBox="true"/>
          <p:nvPr/>
        </p:nvSpPr>
        <p:spPr>
          <a:xfrm rot="0">
            <a:off x="1454704" y="4645500"/>
            <a:ext cx="6844191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444444"/>
                </a:solidFill>
                <a:latin typeface="Libre Baskerville"/>
              </a:rPr>
              <a:t>“...the total number of electric cars on the world's roads to 26 million, up 60% relative to 2021, with BEVs accounting for over 70% of total annual growth...As a result, about 70% of the global stock of electric cars in 2022 were BEVs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454704" y="5940900"/>
            <a:ext cx="6844191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>
                <a:solidFill>
                  <a:srgbClr val="444444"/>
                </a:solidFill>
                <a:latin typeface="Libre Baskerville"/>
              </a:rPr>
              <a:t>International Energy Agency, Global EV Outlook 2023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14427" y="6957808"/>
            <a:ext cx="7324894" cy="128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60"/>
              </a:lnSpc>
            </a:pPr>
            <a:r>
              <a:rPr lang="en-US" sz="800">
                <a:solidFill>
                  <a:srgbClr val="444444"/>
                </a:solidFill>
                <a:latin typeface="Open Sauce Light Italics"/>
              </a:rPr>
              <a:t>*Not exhaustive. From more than one online source, interviews, first hand accounts, videos, images, academic &amp; fire agency reports &amp; online training  </a:t>
            </a:r>
          </a:p>
        </p:txBody>
      </p:sp>
      <p:sp>
        <p:nvSpPr>
          <p:cNvPr name="TextBox 53" id="53"/>
          <p:cNvSpPr txBox="true"/>
          <p:nvPr/>
        </p:nvSpPr>
        <p:spPr>
          <a:xfrm rot="-5400000">
            <a:off x="-1255474" y="5527462"/>
            <a:ext cx="2971218" cy="170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360"/>
              </a:lnSpc>
              <a:spcBef>
                <a:spcPct val="0"/>
              </a:spcBef>
            </a:pPr>
            <a:r>
              <a:rPr lang="en-US" sz="1000" spc="72">
                <a:solidFill>
                  <a:srgbClr val="000000"/>
                </a:solidFill>
                <a:latin typeface="Open Sauce Light"/>
                <a:hlinkClick r:id="rId24" tooltip="https://www.evfiresafe.com"/>
              </a:rPr>
              <a:t>evfiresafe.com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56881" y="2217498"/>
            <a:ext cx="1354341" cy="1387027"/>
            <a:chOff x="0" y="0"/>
            <a:chExt cx="1805788" cy="1849369"/>
          </a:xfrm>
        </p:grpSpPr>
        <p:sp>
          <p:nvSpPr>
            <p:cNvPr name="Freeform 3" id="3"/>
            <p:cNvSpPr/>
            <p:nvPr/>
          </p:nvSpPr>
          <p:spPr>
            <a:xfrm flipH="false" flipV="true" rot="-6003037">
              <a:off x="850719" y="324565"/>
              <a:ext cx="995936" cy="751932"/>
            </a:xfrm>
            <a:custGeom>
              <a:avLst/>
              <a:gdLst/>
              <a:ahLst/>
              <a:cxnLst/>
              <a:rect r="r" b="b" t="t" l="l"/>
              <a:pathLst>
                <a:path h="751932" w="995936">
                  <a:moveTo>
                    <a:pt x="0" y="751932"/>
                  </a:moveTo>
                  <a:lnTo>
                    <a:pt x="995937" y="751932"/>
                  </a:lnTo>
                  <a:lnTo>
                    <a:pt x="995937" y="0"/>
                  </a:lnTo>
                  <a:lnTo>
                    <a:pt x="0" y="0"/>
                  </a:lnTo>
                  <a:lnTo>
                    <a:pt x="0" y="75193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6003037">
              <a:off x="-51496" y="226782"/>
              <a:ext cx="1254965" cy="947498"/>
            </a:xfrm>
            <a:custGeom>
              <a:avLst/>
              <a:gdLst/>
              <a:ahLst/>
              <a:cxnLst/>
              <a:rect r="r" b="b" t="t" l="l"/>
              <a:pathLst>
                <a:path h="947498" w="1254965">
                  <a:moveTo>
                    <a:pt x="0" y="0"/>
                  </a:moveTo>
                  <a:lnTo>
                    <a:pt x="1254964" y="0"/>
                  </a:lnTo>
                  <a:lnTo>
                    <a:pt x="1254964" y="947498"/>
                  </a:lnTo>
                  <a:lnTo>
                    <a:pt x="0" y="947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true" rot="-7612868">
              <a:off x="599186" y="209176"/>
              <a:ext cx="654835" cy="694864"/>
            </a:xfrm>
            <a:custGeom>
              <a:avLst/>
              <a:gdLst/>
              <a:ahLst/>
              <a:cxnLst/>
              <a:rect r="r" b="b" t="t" l="l"/>
              <a:pathLst>
                <a:path h="694864" w="654835">
                  <a:moveTo>
                    <a:pt x="0" y="694864"/>
                  </a:moveTo>
                  <a:lnTo>
                    <a:pt x="654836" y="694864"/>
                  </a:lnTo>
                  <a:lnTo>
                    <a:pt x="654836" y="0"/>
                  </a:lnTo>
                  <a:lnTo>
                    <a:pt x="0" y="0"/>
                  </a:lnTo>
                  <a:lnTo>
                    <a:pt x="0" y="69486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149867">
              <a:off x="1520015" y="796716"/>
              <a:ext cx="205749" cy="113666"/>
            </a:xfrm>
            <a:custGeom>
              <a:avLst/>
              <a:gdLst/>
              <a:ahLst/>
              <a:cxnLst/>
              <a:rect r="r" b="b" t="t" l="l"/>
              <a:pathLst>
                <a:path h="113666" w="205749">
                  <a:moveTo>
                    <a:pt x="0" y="0"/>
                  </a:moveTo>
                  <a:lnTo>
                    <a:pt x="205749" y="0"/>
                  </a:lnTo>
                  <a:lnTo>
                    <a:pt x="205749" y="113666"/>
                  </a:lnTo>
                  <a:lnTo>
                    <a:pt x="0" y="11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39280">
              <a:off x="1596336" y="884171"/>
              <a:ext cx="205749" cy="113666"/>
            </a:xfrm>
            <a:custGeom>
              <a:avLst/>
              <a:gdLst/>
              <a:ahLst/>
              <a:cxnLst/>
              <a:rect r="r" b="b" t="t" l="l"/>
              <a:pathLst>
                <a:path h="113666" w="205749">
                  <a:moveTo>
                    <a:pt x="0" y="0"/>
                  </a:moveTo>
                  <a:lnTo>
                    <a:pt x="205749" y="0"/>
                  </a:lnTo>
                  <a:lnTo>
                    <a:pt x="205749" y="113666"/>
                  </a:lnTo>
                  <a:lnTo>
                    <a:pt x="0" y="11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239280">
              <a:off x="1529267" y="976879"/>
              <a:ext cx="205749" cy="113666"/>
            </a:xfrm>
            <a:custGeom>
              <a:avLst/>
              <a:gdLst/>
              <a:ahLst/>
              <a:cxnLst/>
              <a:rect r="r" b="b" t="t" l="l"/>
              <a:pathLst>
                <a:path h="113666" w="205749">
                  <a:moveTo>
                    <a:pt x="0" y="0"/>
                  </a:moveTo>
                  <a:lnTo>
                    <a:pt x="205749" y="0"/>
                  </a:lnTo>
                  <a:lnTo>
                    <a:pt x="205749" y="113666"/>
                  </a:lnTo>
                  <a:lnTo>
                    <a:pt x="0" y="11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120229">
              <a:off x="73817" y="905820"/>
              <a:ext cx="333794" cy="221973"/>
            </a:xfrm>
            <a:custGeom>
              <a:avLst/>
              <a:gdLst/>
              <a:ahLst/>
              <a:cxnLst/>
              <a:rect r="r" b="b" t="t" l="l"/>
              <a:pathLst>
                <a:path h="221973" w="333794">
                  <a:moveTo>
                    <a:pt x="0" y="0"/>
                  </a:moveTo>
                  <a:lnTo>
                    <a:pt x="333795" y="0"/>
                  </a:lnTo>
                  <a:lnTo>
                    <a:pt x="333795" y="221974"/>
                  </a:lnTo>
                  <a:lnTo>
                    <a:pt x="0" y="221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true" rot="-1144864">
              <a:off x="142485" y="1090711"/>
              <a:ext cx="260155" cy="187637"/>
            </a:xfrm>
            <a:custGeom>
              <a:avLst/>
              <a:gdLst/>
              <a:ahLst/>
              <a:cxnLst/>
              <a:rect r="r" b="b" t="t" l="l"/>
              <a:pathLst>
                <a:path h="187637" w="260155">
                  <a:moveTo>
                    <a:pt x="0" y="187636"/>
                  </a:moveTo>
                  <a:lnTo>
                    <a:pt x="260155" y="187636"/>
                  </a:lnTo>
                  <a:lnTo>
                    <a:pt x="260155" y="0"/>
                  </a:lnTo>
                  <a:lnTo>
                    <a:pt x="0" y="0"/>
                  </a:lnTo>
                  <a:lnTo>
                    <a:pt x="0" y="187636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543896" y="827462"/>
              <a:ext cx="876627" cy="890701"/>
              <a:chOff x="0" y="0"/>
              <a:chExt cx="357397" cy="363135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57397" cy="363135"/>
              </a:xfrm>
              <a:custGeom>
                <a:avLst/>
                <a:gdLst/>
                <a:ahLst/>
                <a:cxnLst/>
                <a:rect r="r" b="b" t="t" l="l"/>
                <a:pathLst>
                  <a:path h="363135" w="357397">
                    <a:moveTo>
                      <a:pt x="0" y="0"/>
                    </a:moveTo>
                    <a:lnTo>
                      <a:pt x="357397" y="0"/>
                    </a:lnTo>
                    <a:lnTo>
                      <a:pt x="357397" y="363135"/>
                    </a:lnTo>
                    <a:lnTo>
                      <a:pt x="0" y="3631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0"/>
                <a:ext cx="357397" cy="363135"/>
              </a:xfrm>
              <a:prstGeom prst="rect">
                <a:avLst/>
              </a:prstGeom>
            </p:spPr>
            <p:txBody>
              <a:bodyPr anchor="ctr" rtlCol="false" tIns="100097" lIns="100097" bIns="100097" rIns="100097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885268" y="1581921"/>
              <a:ext cx="86205" cy="13470"/>
            </a:xfrm>
            <a:custGeom>
              <a:avLst/>
              <a:gdLst/>
              <a:ahLst/>
              <a:cxnLst/>
              <a:rect r="r" b="b" t="t" l="l"/>
              <a:pathLst>
                <a:path h="13470" w="86205">
                  <a:moveTo>
                    <a:pt x="0" y="0"/>
                  </a:moveTo>
                  <a:lnTo>
                    <a:pt x="86205" y="0"/>
                  </a:lnTo>
                  <a:lnTo>
                    <a:pt x="86205" y="13470"/>
                  </a:lnTo>
                  <a:lnTo>
                    <a:pt x="0" y="1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26163" y="795756"/>
              <a:ext cx="1104706" cy="1053614"/>
            </a:xfrm>
            <a:custGeom>
              <a:avLst/>
              <a:gdLst/>
              <a:ahLst/>
              <a:cxnLst/>
              <a:rect r="r" b="b" t="t" l="l"/>
              <a:pathLst>
                <a:path h="1053614" w="1104706">
                  <a:moveTo>
                    <a:pt x="0" y="0"/>
                  </a:moveTo>
                  <a:lnTo>
                    <a:pt x="1104706" y="0"/>
                  </a:lnTo>
                  <a:lnTo>
                    <a:pt x="1104706" y="1053613"/>
                  </a:lnTo>
                  <a:lnTo>
                    <a:pt x="0" y="1053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6" id="16"/>
            <p:cNvGrpSpPr/>
            <p:nvPr/>
          </p:nvGrpSpPr>
          <p:grpSpPr>
            <a:xfrm rot="0">
              <a:off x="789830" y="1469276"/>
              <a:ext cx="393542" cy="246221"/>
              <a:chOff x="0" y="0"/>
              <a:chExt cx="239464" cy="14982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39464" cy="149822"/>
              </a:xfrm>
              <a:custGeom>
                <a:avLst/>
                <a:gdLst/>
                <a:ahLst/>
                <a:cxnLst/>
                <a:rect r="r" b="b" t="t" l="l"/>
                <a:pathLst>
                  <a:path h="149822" w="239464">
                    <a:moveTo>
                      <a:pt x="0" y="0"/>
                    </a:moveTo>
                    <a:lnTo>
                      <a:pt x="239464" y="0"/>
                    </a:lnTo>
                    <a:lnTo>
                      <a:pt x="239464" y="149822"/>
                    </a:lnTo>
                    <a:lnTo>
                      <a:pt x="0" y="1498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0"/>
                <a:ext cx="239464" cy="149822"/>
              </a:xfrm>
              <a:prstGeom prst="rect">
                <a:avLst/>
              </a:prstGeom>
            </p:spPr>
            <p:txBody>
              <a:bodyPr anchor="ctr" rtlCol="false" tIns="100097" lIns="100097" bIns="100097" rIns="100097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856712" y="1386963"/>
              <a:ext cx="233543" cy="354525"/>
            </a:xfrm>
            <a:custGeom>
              <a:avLst/>
              <a:gdLst/>
              <a:ahLst/>
              <a:cxnLst/>
              <a:rect r="r" b="b" t="t" l="l"/>
              <a:pathLst>
                <a:path h="354525" w="233543">
                  <a:moveTo>
                    <a:pt x="0" y="0"/>
                  </a:moveTo>
                  <a:lnTo>
                    <a:pt x="233543" y="0"/>
                  </a:lnTo>
                  <a:lnTo>
                    <a:pt x="233543" y="354525"/>
                  </a:lnTo>
                  <a:lnTo>
                    <a:pt x="0" y="354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68253" y="1419382"/>
              <a:ext cx="196822" cy="298780"/>
            </a:xfrm>
            <a:custGeom>
              <a:avLst/>
              <a:gdLst/>
              <a:ahLst/>
              <a:cxnLst/>
              <a:rect r="r" b="b" t="t" l="l"/>
              <a:pathLst>
                <a:path h="298780" w="196822">
                  <a:moveTo>
                    <a:pt x="0" y="0"/>
                  </a:moveTo>
                  <a:lnTo>
                    <a:pt x="196821" y="0"/>
                  </a:lnTo>
                  <a:lnTo>
                    <a:pt x="196821" y="298781"/>
                  </a:lnTo>
                  <a:lnTo>
                    <a:pt x="0" y="298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0">
              <a:off x="470478" y="1141500"/>
              <a:ext cx="117959" cy="113155"/>
              <a:chOff x="0" y="0"/>
              <a:chExt cx="48091" cy="46133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48091" cy="46133"/>
              </a:xfrm>
              <a:custGeom>
                <a:avLst/>
                <a:gdLst/>
                <a:ahLst/>
                <a:cxnLst/>
                <a:rect r="r" b="b" t="t" l="l"/>
                <a:pathLst>
                  <a:path h="46133" w="48091">
                    <a:moveTo>
                      <a:pt x="0" y="0"/>
                    </a:moveTo>
                    <a:lnTo>
                      <a:pt x="48091" y="0"/>
                    </a:lnTo>
                    <a:lnTo>
                      <a:pt x="48091" y="46133"/>
                    </a:lnTo>
                    <a:lnTo>
                      <a:pt x="0" y="461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0"/>
                <a:ext cx="48091" cy="46133"/>
              </a:xfrm>
              <a:prstGeom prst="rect">
                <a:avLst/>
              </a:prstGeom>
            </p:spPr>
            <p:txBody>
              <a:bodyPr anchor="ctr" rtlCol="false" tIns="100097" lIns="100097" bIns="100097" rIns="100097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575783" y="1679933"/>
              <a:ext cx="131085" cy="123111"/>
              <a:chOff x="0" y="0"/>
              <a:chExt cx="53443" cy="5019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53443" cy="50192"/>
              </a:xfrm>
              <a:custGeom>
                <a:avLst/>
                <a:gdLst/>
                <a:ahLst/>
                <a:cxnLst/>
                <a:rect r="r" b="b" t="t" l="l"/>
                <a:pathLst>
                  <a:path h="50192" w="53443">
                    <a:moveTo>
                      <a:pt x="0" y="0"/>
                    </a:moveTo>
                    <a:lnTo>
                      <a:pt x="53443" y="0"/>
                    </a:lnTo>
                    <a:lnTo>
                      <a:pt x="53443" y="50192"/>
                    </a:lnTo>
                    <a:lnTo>
                      <a:pt x="0" y="501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0"/>
                <a:ext cx="53443" cy="50192"/>
              </a:xfrm>
              <a:prstGeom prst="rect">
                <a:avLst/>
              </a:prstGeom>
            </p:spPr>
            <p:txBody>
              <a:bodyPr anchor="ctr" rtlCol="false" tIns="100097" lIns="100097" bIns="100097" rIns="100097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1361543" y="1141500"/>
              <a:ext cx="117959" cy="113155"/>
              <a:chOff x="0" y="0"/>
              <a:chExt cx="48091" cy="4613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8091" cy="46133"/>
              </a:xfrm>
              <a:custGeom>
                <a:avLst/>
                <a:gdLst/>
                <a:ahLst/>
                <a:cxnLst/>
                <a:rect r="r" b="b" t="t" l="l"/>
                <a:pathLst>
                  <a:path h="46133" w="48091">
                    <a:moveTo>
                      <a:pt x="0" y="0"/>
                    </a:moveTo>
                    <a:lnTo>
                      <a:pt x="48091" y="0"/>
                    </a:lnTo>
                    <a:lnTo>
                      <a:pt x="48091" y="46133"/>
                    </a:lnTo>
                    <a:lnTo>
                      <a:pt x="0" y="461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0"/>
                <a:ext cx="48091" cy="46133"/>
              </a:xfrm>
              <a:prstGeom prst="rect">
                <a:avLst/>
              </a:prstGeom>
            </p:spPr>
            <p:txBody>
              <a:bodyPr anchor="ctr" rtlCol="false" tIns="100097" lIns="100097" bIns="100097" rIns="100097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1240099" y="1679933"/>
              <a:ext cx="131085" cy="123111"/>
              <a:chOff x="0" y="0"/>
              <a:chExt cx="53443" cy="50192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53443" cy="50192"/>
              </a:xfrm>
              <a:custGeom>
                <a:avLst/>
                <a:gdLst/>
                <a:ahLst/>
                <a:cxnLst/>
                <a:rect r="r" b="b" t="t" l="l"/>
                <a:pathLst>
                  <a:path h="50192" w="53443">
                    <a:moveTo>
                      <a:pt x="0" y="0"/>
                    </a:moveTo>
                    <a:lnTo>
                      <a:pt x="53443" y="0"/>
                    </a:lnTo>
                    <a:lnTo>
                      <a:pt x="53443" y="50192"/>
                    </a:lnTo>
                    <a:lnTo>
                      <a:pt x="0" y="501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0"/>
                <a:ext cx="53443" cy="50192"/>
              </a:xfrm>
              <a:prstGeom prst="rect">
                <a:avLst/>
              </a:prstGeom>
            </p:spPr>
            <p:txBody>
              <a:bodyPr anchor="ctr" rtlCol="false" tIns="100097" lIns="100097" bIns="100097" rIns="100097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902894" y="420513"/>
              <a:ext cx="115590" cy="18061"/>
            </a:xfrm>
            <a:custGeom>
              <a:avLst/>
              <a:gdLst/>
              <a:ahLst/>
              <a:cxnLst/>
              <a:rect r="r" b="b" t="t" l="l"/>
              <a:pathLst>
                <a:path h="18061" w="115590">
                  <a:moveTo>
                    <a:pt x="0" y="0"/>
                  </a:moveTo>
                  <a:lnTo>
                    <a:pt x="115590" y="0"/>
                  </a:lnTo>
                  <a:lnTo>
                    <a:pt x="115590" y="18061"/>
                  </a:lnTo>
                  <a:lnTo>
                    <a:pt x="0" y="18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4492745" y="2376165"/>
            <a:ext cx="1312892" cy="1463962"/>
            <a:chOff x="0" y="0"/>
            <a:chExt cx="1750522" cy="1951950"/>
          </a:xfrm>
        </p:grpSpPr>
        <p:sp>
          <p:nvSpPr>
            <p:cNvPr name="Freeform 35" id="35"/>
            <p:cNvSpPr/>
            <p:nvPr/>
          </p:nvSpPr>
          <p:spPr>
            <a:xfrm flipH="false" flipV="true" rot="-6003037">
              <a:off x="795453" y="425028"/>
              <a:ext cx="995936" cy="751932"/>
            </a:xfrm>
            <a:custGeom>
              <a:avLst/>
              <a:gdLst/>
              <a:ahLst/>
              <a:cxnLst/>
              <a:rect r="r" b="b" t="t" l="l"/>
              <a:pathLst>
                <a:path h="751932" w="995936">
                  <a:moveTo>
                    <a:pt x="0" y="751932"/>
                  </a:moveTo>
                  <a:lnTo>
                    <a:pt x="995936" y="751932"/>
                  </a:lnTo>
                  <a:lnTo>
                    <a:pt x="995936" y="0"/>
                  </a:lnTo>
                  <a:lnTo>
                    <a:pt x="0" y="0"/>
                  </a:lnTo>
                  <a:lnTo>
                    <a:pt x="0" y="75193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6003037">
              <a:off x="8885" y="226782"/>
              <a:ext cx="1254965" cy="947498"/>
            </a:xfrm>
            <a:custGeom>
              <a:avLst/>
              <a:gdLst/>
              <a:ahLst/>
              <a:cxnLst/>
              <a:rect r="r" b="b" t="t" l="l"/>
              <a:pathLst>
                <a:path h="947498" w="1254965">
                  <a:moveTo>
                    <a:pt x="0" y="0"/>
                  </a:moveTo>
                  <a:lnTo>
                    <a:pt x="1254964" y="0"/>
                  </a:lnTo>
                  <a:lnTo>
                    <a:pt x="1254964" y="947498"/>
                  </a:lnTo>
                  <a:lnTo>
                    <a:pt x="0" y="947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true" rot="-7612868">
              <a:off x="543920" y="309640"/>
              <a:ext cx="654835" cy="694864"/>
            </a:xfrm>
            <a:custGeom>
              <a:avLst/>
              <a:gdLst/>
              <a:ahLst/>
              <a:cxnLst/>
              <a:rect r="r" b="b" t="t" l="l"/>
              <a:pathLst>
                <a:path h="694864" w="654835">
                  <a:moveTo>
                    <a:pt x="0" y="694863"/>
                  </a:moveTo>
                  <a:lnTo>
                    <a:pt x="654836" y="694863"/>
                  </a:lnTo>
                  <a:lnTo>
                    <a:pt x="654836" y="0"/>
                  </a:lnTo>
                  <a:lnTo>
                    <a:pt x="0" y="0"/>
                  </a:lnTo>
                  <a:lnTo>
                    <a:pt x="0" y="694863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149867">
              <a:off x="1464749" y="897179"/>
              <a:ext cx="205749" cy="113666"/>
            </a:xfrm>
            <a:custGeom>
              <a:avLst/>
              <a:gdLst/>
              <a:ahLst/>
              <a:cxnLst/>
              <a:rect r="r" b="b" t="t" l="l"/>
              <a:pathLst>
                <a:path h="113666" w="205749">
                  <a:moveTo>
                    <a:pt x="0" y="0"/>
                  </a:moveTo>
                  <a:lnTo>
                    <a:pt x="205749" y="0"/>
                  </a:lnTo>
                  <a:lnTo>
                    <a:pt x="205749" y="113666"/>
                  </a:lnTo>
                  <a:lnTo>
                    <a:pt x="0" y="11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239280">
              <a:off x="1541069" y="984634"/>
              <a:ext cx="205749" cy="113666"/>
            </a:xfrm>
            <a:custGeom>
              <a:avLst/>
              <a:gdLst/>
              <a:ahLst/>
              <a:cxnLst/>
              <a:rect r="r" b="b" t="t" l="l"/>
              <a:pathLst>
                <a:path h="113666" w="205749">
                  <a:moveTo>
                    <a:pt x="0" y="0"/>
                  </a:moveTo>
                  <a:lnTo>
                    <a:pt x="205750" y="0"/>
                  </a:lnTo>
                  <a:lnTo>
                    <a:pt x="205750" y="113667"/>
                  </a:lnTo>
                  <a:lnTo>
                    <a:pt x="0" y="113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239280">
              <a:off x="1474001" y="1077343"/>
              <a:ext cx="205749" cy="113666"/>
            </a:xfrm>
            <a:custGeom>
              <a:avLst/>
              <a:gdLst/>
              <a:ahLst/>
              <a:cxnLst/>
              <a:rect r="r" b="b" t="t" l="l"/>
              <a:pathLst>
                <a:path h="113666" w="205749">
                  <a:moveTo>
                    <a:pt x="0" y="0"/>
                  </a:moveTo>
                  <a:lnTo>
                    <a:pt x="205749" y="0"/>
                  </a:lnTo>
                  <a:lnTo>
                    <a:pt x="205749" y="113666"/>
                  </a:lnTo>
                  <a:lnTo>
                    <a:pt x="0" y="11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-10120229">
              <a:off x="18551" y="1006284"/>
              <a:ext cx="333794" cy="221973"/>
            </a:xfrm>
            <a:custGeom>
              <a:avLst/>
              <a:gdLst/>
              <a:ahLst/>
              <a:cxnLst/>
              <a:rect r="r" b="b" t="t" l="l"/>
              <a:pathLst>
                <a:path h="221973" w="333794">
                  <a:moveTo>
                    <a:pt x="0" y="0"/>
                  </a:moveTo>
                  <a:lnTo>
                    <a:pt x="333795" y="0"/>
                  </a:lnTo>
                  <a:lnTo>
                    <a:pt x="333795" y="221973"/>
                  </a:lnTo>
                  <a:lnTo>
                    <a:pt x="0" y="221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true" rot="-1144864">
              <a:off x="87219" y="1191174"/>
              <a:ext cx="260155" cy="187637"/>
            </a:xfrm>
            <a:custGeom>
              <a:avLst/>
              <a:gdLst/>
              <a:ahLst/>
              <a:cxnLst/>
              <a:rect r="r" b="b" t="t" l="l"/>
              <a:pathLst>
                <a:path h="187637" w="260155">
                  <a:moveTo>
                    <a:pt x="0" y="187637"/>
                  </a:moveTo>
                  <a:lnTo>
                    <a:pt x="260155" y="187637"/>
                  </a:lnTo>
                  <a:lnTo>
                    <a:pt x="260155" y="0"/>
                  </a:lnTo>
                  <a:lnTo>
                    <a:pt x="0" y="0"/>
                  </a:lnTo>
                  <a:lnTo>
                    <a:pt x="0" y="187637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3" id="43"/>
            <p:cNvGrpSpPr/>
            <p:nvPr/>
          </p:nvGrpSpPr>
          <p:grpSpPr>
            <a:xfrm rot="0">
              <a:off x="554169" y="902228"/>
              <a:ext cx="761749" cy="713309"/>
              <a:chOff x="0" y="0"/>
              <a:chExt cx="310562" cy="290813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310562" cy="290813"/>
              </a:xfrm>
              <a:custGeom>
                <a:avLst/>
                <a:gdLst/>
                <a:ahLst/>
                <a:cxnLst/>
                <a:rect r="r" b="b" t="t" l="l"/>
                <a:pathLst>
                  <a:path h="290813" w="310562">
                    <a:moveTo>
                      <a:pt x="0" y="0"/>
                    </a:moveTo>
                    <a:lnTo>
                      <a:pt x="310562" y="0"/>
                    </a:lnTo>
                    <a:lnTo>
                      <a:pt x="310562" y="290813"/>
                    </a:lnTo>
                    <a:lnTo>
                      <a:pt x="0" y="2908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0"/>
                <a:ext cx="310562" cy="290813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576354" y="841372"/>
              <a:ext cx="717068" cy="713309"/>
              <a:chOff x="0" y="0"/>
              <a:chExt cx="292345" cy="290813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292345" cy="290813"/>
              </a:xfrm>
              <a:custGeom>
                <a:avLst/>
                <a:gdLst/>
                <a:ahLst/>
                <a:cxnLst/>
                <a:rect r="r" b="b" t="t" l="l"/>
                <a:pathLst>
                  <a:path h="290813" w="292345">
                    <a:moveTo>
                      <a:pt x="0" y="0"/>
                    </a:moveTo>
                    <a:lnTo>
                      <a:pt x="292345" y="0"/>
                    </a:lnTo>
                    <a:lnTo>
                      <a:pt x="292345" y="290813"/>
                    </a:lnTo>
                    <a:lnTo>
                      <a:pt x="0" y="2908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0"/>
                <a:ext cx="292345" cy="290813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488630" y="1105318"/>
              <a:ext cx="876627" cy="713309"/>
              <a:chOff x="0" y="0"/>
              <a:chExt cx="357397" cy="29081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357397" cy="290813"/>
              </a:xfrm>
              <a:custGeom>
                <a:avLst/>
                <a:gdLst/>
                <a:ahLst/>
                <a:cxnLst/>
                <a:rect r="r" b="b" t="t" l="l"/>
                <a:pathLst>
                  <a:path h="290813" w="357397">
                    <a:moveTo>
                      <a:pt x="0" y="0"/>
                    </a:moveTo>
                    <a:lnTo>
                      <a:pt x="357397" y="0"/>
                    </a:lnTo>
                    <a:lnTo>
                      <a:pt x="357397" y="290813"/>
                    </a:lnTo>
                    <a:lnTo>
                      <a:pt x="0" y="2908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0"/>
                <a:ext cx="357397" cy="290813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sp>
          <p:nvSpPr>
            <p:cNvPr name="Freeform 52" id="52"/>
            <p:cNvSpPr/>
            <p:nvPr/>
          </p:nvSpPr>
          <p:spPr>
            <a:xfrm flipH="false" flipV="false" rot="0">
              <a:off x="830002" y="1682385"/>
              <a:ext cx="86205" cy="13470"/>
            </a:xfrm>
            <a:custGeom>
              <a:avLst/>
              <a:gdLst/>
              <a:ahLst/>
              <a:cxnLst/>
              <a:rect r="r" b="b" t="t" l="l"/>
              <a:pathLst>
                <a:path h="13470" w="86205">
                  <a:moveTo>
                    <a:pt x="0" y="0"/>
                  </a:moveTo>
                  <a:lnTo>
                    <a:pt x="86205" y="0"/>
                  </a:lnTo>
                  <a:lnTo>
                    <a:pt x="86205" y="13469"/>
                  </a:lnTo>
                  <a:lnTo>
                    <a:pt x="0" y="13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3" id="53"/>
            <p:cNvGrpSpPr/>
            <p:nvPr/>
          </p:nvGrpSpPr>
          <p:grpSpPr>
            <a:xfrm rot="0">
              <a:off x="734564" y="1569739"/>
              <a:ext cx="393542" cy="246221"/>
              <a:chOff x="0" y="0"/>
              <a:chExt cx="239464" cy="149822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239464" cy="149822"/>
              </a:xfrm>
              <a:custGeom>
                <a:avLst/>
                <a:gdLst/>
                <a:ahLst/>
                <a:cxnLst/>
                <a:rect r="r" b="b" t="t" l="l"/>
                <a:pathLst>
                  <a:path h="149822" w="239464">
                    <a:moveTo>
                      <a:pt x="0" y="0"/>
                    </a:moveTo>
                    <a:lnTo>
                      <a:pt x="239464" y="0"/>
                    </a:lnTo>
                    <a:lnTo>
                      <a:pt x="239464" y="149822"/>
                    </a:lnTo>
                    <a:lnTo>
                      <a:pt x="0" y="1498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5" id="55"/>
              <p:cNvSpPr txBox="true"/>
              <p:nvPr/>
            </p:nvSpPr>
            <p:spPr>
              <a:xfrm>
                <a:off x="0" y="0"/>
                <a:ext cx="239464" cy="149822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sp>
          <p:nvSpPr>
            <p:cNvPr name="Freeform 56" id="56"/>
            <p:cNvSpPr/>
            <p:nvPr/>
          </p:nvSpPr>
          <p:spPr>
            <a:xfrm flipH="false" flipV="false" rot="0">
              <a:off x="801446" y="1487427"/>
              <a:ext cx="233543" cy="354525"/>
            </a:xfrm>
            <a:custGeom>
              <a:avLst/>
              <a:gdLst/>
              <a:ahLst/>
              <a:cxnLst/>
              <a:rect r="r" b="b" t="t" l="l"/>
              <a:pathLst>
                <a:path h="354525" w="233543">
                  <a:moveTo>
                    <a:pt x="0" y="0"/>
                  </a:moveTo>
                  <a:lnTo>
                    <a:pt x="233543" y="0"/>
                  </a:lnTo>
                  <a:lnTo>
                    <a:pt x="233543" y="354525"/>
                  </a:lnTo>
                  <a:lnTo>
                    <a:pt x="0" y="354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7" id="57"/>
            <p:cNvGrpSpPr/>
            <p:nvPr/>
          </p:nvGrpSpPr>
          <p:grpSpPr>
            <a:xfrm rot="0">
              <a:off x="415212" y="1241964"/>
              <a:ext cx="117959" cy="113155"/>
              <a:chOff x="0" y="0"/>
              <a:chExt cx="48091" cy="46133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48091" cy="46133"/>
              </a:xfrm>
              <a:custGeom>
                <a:avLst/>
                <a:gdLst/>
                <a:ahLst/>
                <a:cxnLst/>
                <a:rect r="r" b="b" t="t" l="l"/>
                <a:pathLst>
                  <a:path h="46133" w="48091">
                    <a:moveTo>
                      <a:pt x="0" y="0"/>
                    </a:moveTo>
                    <a:lnTo>
                      <a:pt x="48091" y="0"/>
                    </a:lnTo>
                    <a:lnTo>
                      <a:pt x="48091" y="46133"/>
                    </a:lnTo>
                    <a:lnTo>
                      <a:pt x="0" y="461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0"/>
                <a:ext cx="48091" cy="46133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520517" y="1780397"/>
              <a:ext cx="131085" cy="123111"/>
              <a:chOff x="0" y="0"/>
              <a:chExt cx="53443" cy="50192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53443" cy="50192"/>
              </a:xfrm>
              <a:custGeom>
                <a:avLst/>
                <a:gdLst/>
                <a:ahLst/>
                <a:cxnLst/>
                <a:rect r="r" b="b" t="t" l="l"/>
                <a:pathLst>
                  <a:path h="50192" w="53443">
                    <a:moveTo>
                      <a:pt x="0" y="0"/>
                    </a:moveTo>
                    <a:lnTo>
                      <a:pt x="53443" y="0"/>
                    </a:lnTo>
                    <a:lnTo>
                      <a:pt x="53443" y="50192"/>
                    </a:lnTo>
                    <a:lnTo>
                      <a:pt x="0" y="501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0"/>
                <a:ext cx="53443" cy="50192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1184833" y="1780397"/>
              <a:ext cx="131085" cy="123111"/>
              <a:chOff x="0" y="0"/>
              <a:chExt cx="53443" cy="50192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53443" cy="50192"/>
              </a:xfrm>
              <a:custGeom>
                <a:avLst/>
                <a:gdLst/>
                <a:ahLst/>
                <a:cxnLst/>
                <a:rect r="r" b="b" t="t" l="l"/>
                <a:pathLst>
                  <a:path h="50192" w="53443">
                    <a:moveTo>
                      <a:pt x="0" y="0"/>
                    </a:moveTo>
                    <a:lnTo>
                      <a:pt x="53443" y="0"/>
                    </a:lnTo>
                    <a:lnTo>
                      <a:pt x="53443" y="50192"/>
                    </a:lnTo>
                    <a:lnTo>
                      <a:pt x="0" y="501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0"/>
                <a:ext cx="53443" cy="50192"/>
              </a:xfrm>
              <a:prstGeom prst="rect">
                <a:avLst/>
              </a:prstGeom>
            </p:spPr>
            <p:txBody>
              <a:bodyPr anchor="ctr" rtlCol="false" tIns="81435" lIns="81435" bIns="81435" rIns="81435"/>
              <a:lstStyle/>
              <a:p>
                <a:pPr algn="ctr">
                  <a:lnSpc>
                    <a:spcPts val="1067"/>
                  </a:lnSpc>
                </a:pPr>
              </a:p>
            </p:txBody>
          </p:sp>
        </p:grpSp>
        <p:sp>
          <p:nvSpPr>
            <p:cNvPr name="Freeform 66" id="66"/>
            <p:cNvSpPr/>
            <p:nvPr/>
          </p:nvSpPr>
          <p:spPr>
            <a:xfrm flipH="false" flipV="false" rot="0">
              <a:off x="370897" y="800994"/>
              <a:ext cx="1106356" cy="1150955"/>
            </a:xfrm>
            <a:custGeom>
              <a:avLst/>
              <a:gdLst/>
              <a:ahLst/>
              <a:cxnLst/>
              <a:rect r="r" b="b" t="t" l="l"/>
              <a:pathLst>
                <a:path h="1150955" w="1106356">
                  <a:moveTo>
                    <a:pt x="0" y="0"/>
                  </a:moveTo>
                  <a:lnTo>
                    <a:pt x="1106356" y="0"/>
                  </a:lnTo>
                  <a:lnTo>
                    <a:pt x="1106356" y="1150956"/>
                  </a:lnTo>
                  <a:lnTo>
                    <a:pt x="0" y="1150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816812" y="1499090"/>
              <a:ext cx="218178" cy="331199"/>
            </a:xfrm>
            <a:custGeom>
              <a:avLst/>
              <a:gdLst/>
              <a:ahLst/>
              <a:cxnLst/>
              <a:rect r="r" b="b" t="t" l="l"/>
              <a:pathLst>
                <a:path h="331199" w="218178">
                  <a:moveTo>
                    <a:pt x="0" y="0"/>
                  </a:moveTo>
                  <a:lnTo>
                    <a:pt x="218177" y="0"/>
                  </a:lnTo>
                  <a:lnTo>
                    <a:pt x="218177" y="331199"/>
                  </a:lnTo>
                  <a:lnTo>
                    <a:pt x="0" y="331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830002" y="1519846"/>
              <a:ext cx="196822" cy="298780"/>
            </a:xfrm>
            <a:custGeom>
              <a:avLst/>
              <a:gdLst/>
              <a:ahLst/>
              <a:cxnLst/>
              <a:rect r="r" b="b" t="t" l="l"/>
              <a:pathLst>
                <a:path h="298780" w="196822">
                  <a:moveTo>
                    <a:pt x="0" y="0"/>
                  </a:moveTo>
                  <a:lnTo>
                    <a:pt x="196822" y="0"/>
                  </a:lnTo>
                  <a:lnTo>
                    <a:pt x="196822" y="298780"/>
                  </a:lnTo>
                  <a:lnTo>
                    <a:pt x="0" y="29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454039" y="2269818"/>
            <a:ext cx="2519227" cy="1471768"/>
            <a:chOff x="0" y="0"/>
            <a:chExt cx="3358969" cy="1962357"/>
          </a:xfrm>
        </p:grpSpPr>
        <p:sp>
          <p:nvSpPr>
            <p:cNvPr name="Freeform 70" id="70"/>
            <p:cNvSpPr/>
            <p:nvPr/>
          </p:nvSpPr>
          <p:spPr>
            <a:xfrm flipH="false" flipV="true" rot="-6003037">
              <a:off x="2016254" y="620433"/>
              <a:ext cx="1317070" cy="994388"/>
            </a:xfrm>
            <a:custGeom>
              <a:avLst/>
              <a:gdLst/>
              <a:ahLst/>
              <a:cxnLst/>
              <a:rect r="r" b="b" t="t" l="l"/>
              <a:pathLst>
                <a:path h="994388" w="1317070">
                  <a:moveTo>
                    <a:pt x="0" y="994388"/>
                  </a:moveTo>
                  <a:lnTo>
                    <a:pt x="1317070" y="994388"/>
                  </a:lnTo>
                  <a:lnTo>
                    <a:pt x="1317070" y="0"/>
                  </a:lnTo>
                  <a:lnTo>
                    <a:pt x="0" y="0"/>
                  </a:lnTo>
                  <a:lnTo>
                    <a:pt x="0" y="99438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true" rot="-4226811">
              <a:off x="2348101" y="869501"/>
              <a:ext cx="865983" cy="918918"/>
            </a:xfrm>
            <a:custGeom>
              <a:avLst/>
              <a:gdLst/>
              <a:ahLst/>
              <a:cxnLst/>
              <a:rect r="r" b="b" t="t" l="l"/>
              <a:pathLst>
                <a:path h="918918" w="865983">
                  <a:moveTo>
                    <a:pt x="0" y="918918"/>
                  </a:moveTo>
                  <a:lnTo>
                    <a:pt x="865983" y="918918"/>
                  </a:lnTo>
                  <a:lnTo>
                    <a:pt x="865983" y="0"/>
                  </a:lnTo>
                  <a:lnTo>
                    <a:pt x="0" y="0"/>
                  </a:lnTo>
                  <a:lnTo>
                    <a:pt x="0" y="91891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1171644" y="1758564"/>
              <a:ext cx="137113" cy="21424"/>
            </a:xfrm>
            <a:custGeom>
              <a:avLst/>
              <a:gdLst/>
              <a:ahLst/>
              <a:cxnLst/>
              <a:rect r="r" b="b" t="t" l="l"/>
              <a:pathLst>
                <a:path h="21424" w="137113">
                  <a:moveTo>
                    <a:pt x="0" y="0"/>
                  </a:moveTo>
                  <a:lnTo>
                    <a:pt x="137113" y="0"/>
                  </a:lnTo>
                  <a:lnTo>
                    <a:pt x="137113" y="21424"/>
                  </a:lnTo>
                  <a:lnTo>
                    <a:pt x="0" y="2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-1149867">
              <a:off x="2901360" y="1564504"/>
              <a:ext cx="272092" cy="150317"/>
            </a:xfrm>
            <a:custGeom>
              <a:avLst/>
              <a:gdLst/>
              <a:ahLst/>
              <a:cxnLst/>
              <a:rect r="r" b="b" t="t" l="l"/>
              <a:pathLst>
                <a:path h="150317" w="272092">
                  <a:moveTo>
                    <a:pt x="0" y="0"/>
                  </a:moveTo>
                  <a:lnTo>
                    <a:pt x="272092" y="0"/>
                  </a:lnTo>
                  <a:lnTo>
                    <a:pt x="272092" y="150317"/>
                  </a:lnTo>
                  <a:lnTo>
                    <a:pt x="0" y="150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239280">
              <a:off x="3002290" y="1680159"/>
              <a:ext cx="272092" cy="150317"/>
            </a:xfrm>
            <a:custGeom>
              <a:avLst/>
              <a:gdLst/>
              <a:ahLst/>
              <a:cxnLst/>
              <a:rect r="r" b="b" t="t" l="l"/>
              <a:pathLst>
                <a:path h="150317" w="272092">
                  <a:moveTo>
                    <a:pt x="0" y="0"/>
                  </a:moveTo>
                  <a:lnTo>
                    <a:pt x="272092" y="0"/>
                  </a:lnTo>
                  <a:lnTo>
                    <a:pt x="272092" y="150317"/>
                  </a:lnTo>
                  <a:lnTo>
                    <a:pt x="0" y="150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239280">
              <a:off x="2913596" y="1802760"/>
              <a:ext cx="272092" cy="150317"/>
            </a:xfrm>
            <a:custGeom>
              <a:avLst/>
              <a:gdLst/>
              <a:ahLst/>
              <a:cxnLst/>
              <a:rect r="r" b="b" t="t" l="l"/>
              <a:pathLst>
                <a:path h="150317" w="272092">
                  <a:moveTo>
                    <a:pt x="0" y="0"/>
                  </a:moveTo>
                  <a:lnTo>
                    <a:pt x="272092" y="0"/>
                  </a:lnTo>
                  <a:lnTo>
                    <a:pt x="272092" y="150318"/>
                  </a:lnTo>
                  <a:lnTo>
                    <a:pt x="0" y="150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120229">
              <a:off x="154673" y="1320462"/>
              <a:ext cx="484875" cy="322442"/>
            </a:xfrm>
            <a:custGeom>
              <a:avLst/>
              <a:gdLst/>
              <a:ahLst/>
              <a:cxnLst/>
              <a:rect r="r" b="b" t="t" l="l"/>
              <a:pathLst>
                <a:path h="322442" w="484875">
                  <a:moveTo>
                    <a:pt x="0" y="0"/>
                  </a:moveTo>
                  <a:lnTo>
                    <a:pt x="484875" y="0"/>
                  </a:lnTo>
                  <a:lnTo>
                    <a:pt x="484875" y="322441"/>
                  </a:lnTo>
                  <a:lnTo>
                    <a:pt x="0" y="322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1927259" y="1732008"/>
              <a:ext cx="143040" cy="22350"/>
            </a:xfrm>
            <a:custGeom>
              <a:avLst/>
              <a:gdLst/>
              <a:ahLst/>
              <a:cxnLst/>
              <a:rect r="r" b="b" t="t" l="l"/>
              <a:pathLst>
                <a:path h="22350" w="143040">
                  <a:moveTo>
                    <a:pt x="0" y="0"/>
                  </a:moveTo>
                  <a:lnTo>
                    <a:pt x="143040" y="0"/>
                  </a:lnTo>
                  <a:lnTo>
                    <a:pt x="143040" y="22350"/>
                  </a:lnTo>
                  <a:lnTo>
                    <a:pt x="0" y="22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8" id="78"/>
            <p:cNvSpPr/>
            <p:nvPr/>
          </p:nvSpPr>
          <p:spPr>
            <a:xfrm flipH="false" flipV="false" rot="-6003037">
              <a:off x="-68101" y="299906"/>
              <a:ext cx="1659620" cy="1253013"/>
            </a:xfrm>
            <a:custGeom>
              <a:avLst/>
              <a:gdLst/>
              <a:ahLst/>
              <a:cxnLst/>
              <a:rect r="r" b="b" t="t" l="l"/>
              <a:pathLst>
                <a:path h="1253013" w="1659620">
                  <a:moveTo>
                    <a:pt x="0" y="0"/>
                  </a:moveTo>
                  <a:lnTo>
                    <a:pt x="1659620" y="0"/>
                  </a:lnTo>
                  <a:lnTo>
                    <a:pt x="1659620" y="1253013"/>
                  </a:lnTo>
                  <a:lnTo>
                    <a:pt x="0" y="125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9" id="79"/>
            <p:cNvSpPr/>
            <p:nvPr/>
          </p:nvSpPr>
          <p:spPr>
            <a:xfrm flipH="false" flipV="false" rot="934101">
              <a:off x="1997260" y="291863"/>
              <a:ext cx="538957" cy="628521"/>
            </a:xfrm>
            <a:custGeom>
              <a:avLst/>
              <a:gdLst/>
              <a:ahLst/>
              <a:cxnLst/>
              <a:rect r="r" b="b" t="t" l="l"/>
              <a:pathLst>
                <a:path h="628521" w="538957">
                  <a:moveTo>
                    <a:pt x="0" y="0"/>
                  </a:moveTo>
                  <a:lnTo>
                    <a:pt x="538957" y="0"/>
                  </a:lnTo>
                  <a:lnTo>
                    <a:pt x="538957" y="628521"/>
                  </a:lnTo>
                  <a:lnTo>
                    <a:pt x="0" y="62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80" id="80"/>
            <p:cNvGrpSpPr/>
            <p:nvPr/>
          </p:nvGrpSpPr>
          <p:grpSpPr>
            <a:xfrm rot="0">
              <a:off x="766750" y="1253023"/>
              <a:ext cx="1720488" cy="488712"/>
              <a:chOff x="0" y="0"/>
              <a:chExt cx="2168996" cy="616112"/>
            </a:xfrm>
          </p:grpSpPr>
          <p:sp>
            <p:nvSpPr>
              <p:cNvPr name="Freeform 81" id="81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2" id="82"/>
            <p:cNvGrpSpPr/>
            <p:nvPr/>
          </p:nvGrpSpPr>
          <p:grpSpPr>
            <a:xfrm rot="2070209">
              <a:off x="798771" y="1136184"/>
              <a:ext cx="334828" cy="217033"/>
              <a:chOff x="0" y="0"/>
              <a:chExt cx="422113" cy="273611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4" id="84"/>
            <p:cNvGrpSpPr/>
            <p:nvPr/>
          </p:nvGrpSpPr>
          <p:grpSpPr>
            <a:xfrm rot="-2238842">
              <a:off x="1930108" y="807021"/>
              <a:ext cx="420762" cy="652408"/>
              <a:chOff x="0" y="0"/>
              <a:chExt cx="530449" cy="822482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-5400000">
              <a:off x="1372808" y="622991"/>
              <a:ext cx="506584" cy="820404"/>
              <a:chOff x="0" y="0"/>
              <a:chExt cx="638643" cy="1034272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2070209">
              <a:off x="912115" y="1045661"/>
              <a:ext cx="427684" cy="217033"/>
              <a:chOff x="0" y="0"/>
              <a:chExt cx="539175" cy="273611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2070209">
              <a:off x="1027940" y="855645"/>
              <a:ext cx="334828" cy="217033"/>
              <a:chOff x="0" y="0"/>
              <a:chExt cx="422113" cy="273611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1056271" y="675559"/>
              <a:ext cx="461718" cy="452320"/>
              <a:chOff x="0" y="0"/>
              <a:chExt cx="6350000" cy="6350000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1291272" y="684685"/>
              <a:ext cx="745030" cy="217033"/>
              <a:chOff x="0" y="0"/>
              <a:chExt cx="939249" cy="273611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1729927" y="675559"/>
              <a:ext cx="461718" cy="452320"/>
              <a:chOff x="0" y="0"/>
              <a:chExt cx="6350000" cy="63500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85072">
              <a:off x="775867" y="890929"/>
              <a:ext cx="135201" cy="87637"/>
              <a:chOff x="0" y="0"/>
              <a:chExt cx="422113" cy="273611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85072">
              <a:off x="2350973" y="890929"/>
              <a:ext cx="135201" cy="87637"/>
              <a:chOff x="0" y="0"/>
              <a:chExt cx="422113" cy="273611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85072">
              <a:off x="2212914" y="1699607"/>
              <a:ext cx="272571" cy="145010"/>
              <a:chOff x="0" y="0"/>
              <a:chExt cx="850998" cy="452738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85072">
              <a:off x="768502" y="1699607"/>
              <a:ext cx="272571" cy="145010"/>
              <a:chOff x="0" y="0"/>
              <a:chExt cx="850998" cy="452738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6" id="106"/>
            <p:cNvSpPr/>
            <p:nvPr/>
          </p:nvSpPr>
          <p:spPr>
            <a:xfrm flipH="false" flipV="false" rot="0">
              <a:off x="718290" y="656401"/>
              <a:ext cx="1805684" cy="1239151"/>
            </a:xfrm>
            <a:custGeom>
              <a:avLst/>
              <a:gdLst/>
              <a:ahLst/>
              <a:cxnLst/>
              <a:rect r="r" b="b" t="t" l="l"/>
              <a:pathLst>
                <a:path h="1239151" w="1805684">
                  <a:moveTo>
                    <a:pt x="0" y="0"/>
                  </a:moveTo>
                  <a:lnTo>
                    <a:pt x="1805684" y="0"/>
                  </a:lnTo>
                  <a:lnTo>
                    <a:pt x="1805684" y="1239150"/>
                  </a:lnTo>
                  <a:lnTo>
                    <a:pt x="0" y="1239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7" id="107"/>
            <p:cNvSpPr/>
            <p:nvPr/>
          </p:nvSpPr>
          <p:spPr>
            <a:xfrm flipH="false" flipV="true" rot="-1144864">
              <a:off x="254422" y="1589036"/>
              <a:ext cx="377905" cy="272564"/>
            </a:xfrm>
            <a:custGeom>
              <a:avLst/>
              <a:gdLst/>
              <a:ahLst/>
              <a:cxnLst/>
              <a:rect r="r" b="b" t="t" l="l"/>
              <a:pathLst>
                <a:path h="272564" w="377905">
                  <a:moveTo>
                    <a:pt x="0" y="272563"/>
                  </a:moveTo>
                  <a:lnTo>
                    <a:pt x="377904" y="272563"/>
                  </a:lnTo>
                  <a:lnTo>
                    <a:pt x="377904" y="0"/>
                  </a:lnTo>
                  <a:lnTo>
                    <a:pt x="0" y="0"/>
                  </a:lnTo>
                  <a:lnTo>
                    <a:pt x="0" y="272563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8" id="108"/>
            <p:cNvSpPr/>
            <p:nvPr/>
          </p:nvSpPr>
          <p:spPr>
            <a:xfrm flipH="false" flipV="false" rot="0">
              <a:off x="1437624" y="784564"/>
              <a:ext cx="367016" cy="557140"/>
            </a:xfrm>
            <a:custGeom>
              <a:avLst/>
              <a:gdLst/>
              <a:ahLst/>
              <a:cxnLst/>
              <a:rect r="r" b="b" t="t" l="l"/>
              <a:pathLst>
                <a:path h="557140" w="367016">
                  <a:moveTo>
                    <a:pt x="0" y="0"/>
                  </a:moveTo>
                  <a:lnTo>
                    <a:pt x="367016" y="0"/>
                  </a:lnTo>
                  <a:lnTo>
                    <a:pt x="367016" y="557140"/>
                  </a:lnTo>
                  <a:lnTo>
                    <a:pt x="0" y="557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9" id="109"/>
            <p:cNvSpPr/>
            <p:nvPr/>
          </p:nvSpPr>
          <p:spPr>
            <a:xfrm flipH="false" flipV="false" rot="0">
              <a:off x="1455760" y="835511"/>
              <a:ext cx="309307" cy="469536"/>
            </a:xfrm>
            <a:custGeom>
              <a:avLst/>
              <a:gdLst/>
              <a:ahLst/>
              <a:cxnLst/>
              <a:rect r="r" b="b" t="t" l="l"/>
              <a:pathLst>
                <a:path h="469536" w="309307">
                  <a:moveTo>
                    <a:pt x="0" y="0"/>
                  </a:moveTo>
                  <a:lnTo>
                    <a:pt x="309307" y="0"/>
                  </a:lnTo>
                  <a:lnTo>
                    <a:pt x="309307" y="469536"/>
                  </a:lnTo>
                  <a:lnTo>
                    <a:pt x="0" y="46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0" id="110"/>
          <p:cNvGrpSpPr/>
          <p:nvPr/>
        </p:nvGrpSpPr>
        <p:grpSpPr>
          <a:xfrm rot="0">
            <a:off x="6585139" y="2269818"/>
            <a:ext cx="2714422" cy="1724972"/>
            <a:chOff x="0" y="0"/>
            <a:chExt cx="3619229" cy="2299963"/>
          </a:xfrm>
        </p:grpSpPr>
        <p:sp>
          <p:nvSpPr>
            <p:cNvPr name="Freeform 111" id="111"/>
            <p:cNvSpPr/>
            <p:nvPr/>
          </p:nvSpPr>
          <p:spPr>
            <a:xfrm flipH="false" flipV="false" rot="-6003037">
              <a:off x="-53121" y="258473"/>
              <a:ext cx="1294566" cy="977398"/>
            </a:xfrm>
            <a:custGeom>
              <a:avLst/>
              <a:gdLst/>
              <a:ahLst/>
              <a:cxnLst/>
              <a:rect r="r" b="b" t="t" l="l"/>
              <a:pathLst>
                <a:path h="977398" w="1294566">
                  <a:moveTo>
                    <a:pt x="0" y="0"/>
                  </a:moveTo>
                  <a:lnTo>
                    <a:pt x="1294566" y="0"/>
                  </a:lnTo>
                  <a:lnTo>
                    <a:pt x="1294566" y="977398"/>
                  </a:lnTo>
                  <a:lnTo>
                    <a:pt x="0" y="977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2" id="112"/>
            <p:cNvSpPr/>
            <p:nvPr/>
          </p:nvSpPr>
          <p:spPr>
            <a:xfrm flipH="false" flipV="false" rot="0">
              <a:off x="386360" y="729806"/>
              <a:ext cx="1379504" cy="767981"/>
            </a:xfrm>
            <a:custGeom>
              <a:avLst/>
              <a:gdLst/>
              <a:ahLst/>
              <a:cxnLst/>
              <a:rect r="r" b="b" t="t" l="l"/>
              <a:pathLst>
                <a:path h="767981" w="1379504">
                  <a:moveTo>
                    <a:pt x="0" y="0"/>
                  </a:moveTo>
                  <a:lnTo>
                    <a:pt x="1379504" y="0"/>
                  </a:lnTo>
                  <a:lnTo>
                    <a:pt x="1379504" y="767981"/>
                  </a:lnTo>
                  <a:lnTo>
                    <a:pt x="0" y="76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-14086" t="0" r="0" b="-12455"/>
              </a:stretch>
            </a:blipFill>
          </p:spPr>
        </p:sp>
        <p:sp>
          <p:nvSpPr>
            <p:cNvPr name="Freeform 113" id="113"/>
            <p:cNvSpPr/>
            <p:nvPr/>
          </p:nvSpPr>
          <p:spPr>
            <a:xfrm flipH="false" flipV="false" rot="0">
              <a:off x="478799" y="1069364"/>
              <a:ext cx="333625" cy="333625"/>
            </a:xfrm>
            <a:custGeom>
              <a:avLst/>
              <a:gdLst/>
              <a:ahLst/>
              <a:cxnLst/>
              <a:rect r="r" b="b" t="t" l="l"/>
              <a:pathLst>
                <a:path h="333625" w="333625">
                  <a:moveTo>
                    <a:pt x="0" y="0"/>
                  </a:moveTo>
                  <a:lnTo>
                    <a:pt x="333625" y="0"/>
                  </a:lnTo>
                  <a:lnTo>
                    <a:pt x="333625" y="333624"/>
                  </a:lnTo>
                  <a:lnTo>
                    <a:pt x="0" y="33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4" id="114"/>
            <p:cNvSpPr/>
            <p:nvPr/>
          </p:nvSpPr>
          <p:spPr>
            <a:xfrm flipH="false" flipV="false" rot="0">
              <a:off x="524579" y="1213025"/>
              <a:ext cx="138198" cy="21593"/>
            </a:xfrm>
            <a:custGeom>
              <a:avLst/>
              <a:gdLst/>
              <a:ahLst/>
              <a:cxnLst/>
              <a:rect r="r" b="b" t="t" l="l"/>
              <a:pathLst>
                <a:path h="21593" w="138198">
                  <a:moveTo>
                    <a:pt x="0" y="0"/>
                  </a:moveTo>
                  <a:lnTo>
                    <a:pt x="138199" y="0"/>
                  </a:lnTo>
                  <a:lnTo>
                    <a:pt x="138199" y="21594"/>
                  </a:lnTo>
                  <a:lnTo>
                    <a:pt x="0" y="21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5" id="115"/>
            <p:cNvSpPr/>
            <p:nvPr/>
          </p:nvSpPr>
          <p:spPr>
            <a:xfrm flipH="false" flipV="false" rot="0">
              <a:off x="478799" y="900481"/>
              <a:ext cx="374402" cy="568352"/>
            </a:xfrm>
            <a:custGeom>
              <a:avLst/>
              <a:gdLst/>
              <a:ahLst/>
              <a:cxnLst/>
              <a:rect r="r" b="b" t="t" l="l"/>
              <a:pathLst>
                <a:path h="568352" w="374402">
                  <a:moveTo>
                    <a:pt x="0" y="0"/>
                  </a:moveTo>
                  <a:lnTo>
                    <a:pt x="374402" y="0"/>
                  </a:lnTo>
                  <a:lnTo>
                    <a:pt x="374402" y="568352"/>
                  </a:lnTo>
                  <a:lnTo>
                    <a:pt x="0" y="568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6" id="116"/>
            <p:cNvSpPr/>
            <p:nvPr/>
          </p:nvSpPr>
          <p:spPr>
            <a:xfrm flipH="false" flipV="false" rot="0">
              <a:off x="497301" y="952453"/>
              <a:ext cx="315532" cy="478986"/>
            </a:xfrm>
            <a:custGeom>
              <a:avLst/>
              <a:gdLst/>
              <a:ahLst/>
              <a:cxnLst/>
              <a:rect r="r" b="b" t="t" l="l"/>
              <a:pathLst>
                <a:path h="478986" w="315532">
                  <a:moveTo>
                    <a:pt x="0" y="0"/>
                  </a:moveTo>
                  <a:lnTo>
                    <a:pt x="315532" y="0"/>
                  </a:lnTo>
                  <a:lnTo>
                    <a:pt x="315532" y="478986"/>
                  </a:lnTo>
                  <a:lnTo>
                    <a:pt x="0" y="47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7" id="117"/>
            <p:cNvSpPr/>
            <p:nvPr/>
          </p:nvSpPr>
          <p:spPr>
            <a:xfrm flipH="false" flipV="false" rot="0">
              <a:off x="330989" y="1419790"/>
              <a:ext cx="218131" cy="218131"/>
            </a:xfrm>
            <a:custGeom>
              <a:avLst/>
              <a:gdLst/>
              <a:ahLst/>
              <a:cxnLst/>
              <a:rect r="r" b="b" t="t" l="l"/>
              <a:pathLst>
                <a:path h="218131" w="218131">
                  <a:moveTo>
                    <a:pt x="0" y="0"/>
                  </a:moveTo>
                  <a:lnTo>
                    <a:pt x="218130" y="0"/>
                  </a:lnTo>
                  <a:lnTo>
                    <a:pt x="218130" y="218130"/>
                  </a:lnTo>
                  <a:lnTo>
                    <a:pt x="0" y="218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8" id="118"/>
            <p:cNvSpPr/>
            <p:nvPr/>
          </p:nvSpPr>
          <p:spPr>
            <a:xfrm flipH="false" flipV="false" rot="0">
              <a:off x="906281" y="1289118"/>
              <a:ext cx="269449" cy="269449"/>
            </a:xfrm>
            <a:custGeom>
              <a:avLst/>
              <a:gdLst/>
              <a:ahLst/>
              <a:cxnLst/>
              <a:rect r="r" b="b" t="t" l="l"/>
              <a:pathLst>
                <a:path h="269449" w="269449">
                  <a:moveTo>
                    <a:pt x="0" y="0"/>
                  </a:moveTo>
                  <a:lnTo>
                    <a:pt x="269449" y="0"/>
                  </a:lnTo>
                  <a:lnTo>
                    <a:pt x="269449" y="269449"/>
                  </a:lnTo>
                  <a:lnTo>
                    <a:pt x="0" y="269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9" id="119"/>
            <p:cNvSpPr/>
            <p:nvPr/>
          </p:nvSpPr>
          <p:spPr>
            <a:xfrm flipH="false" flipV="false" rot="0">
              <a:off x="906281" y="1368471"/>
              <a:ext cx="269449" cy="269449"/>
            </a:xfrm>
            <a:custGeom>
              <a:avLst/>
              <a:gdLst/>
              <a:ahLst/>
              <a:cxnLst/>
              <a:rect r="r" b="b" t="t" l="l"/>
              <a:pathLst>
                <a:path h="269449" w="269449">
                  <a:moveTo>
                    <a:pt x="0" y="0"/>
                  </a:moveTo>
                  <a:lnTo>
                    <a:pt x="269449" y="0"/>
                  </a:lnTo>
                  <a:lnTo>
                    <a:pt x="269449" y="269449"/>
                  </a:lnTo>
                  <a:lnTo>
                    <a:pt x="0" y="269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0" id="120"/>
            <p:cNvSpPr/>
            <p:nvPr/>
          </p:nvSpPr>
          <p:spPr>
            <a:xfrm flipH="false" flipV="true" rot="-4226811">
              <a:off x="1095212" y="1027399"/>
              <a:ext cx="279638" cy="296731"/>
            </a:xfrm>
            <a:custGeom>
              <a:avLst/>
              <a:gdLst/>
              <a:ahLst/>
              <a:cxnLst/>
              <a:rect r="r" b="b" t="t" l="l"/>
              <a:pathLst>
                <a:path h="296731" w="279638">
                  <a:moveTo>
                    <a:pt x="0" y="296731"/>
                  </a:moveTo>
                  <a:lnTo>
                    <a:pt x="279638" y="296731"/>
                  </a:lnTo>
                  <a:lnTo>
                    <a:pt x="279638" y="0"/>
                  </a:lnTo>
                  <a:lnTo>
                    <a:pt x="0" y="0"/>
                  </a:lnTo>
                  <a:lnTo>
                    <a:pt x="0" y="29673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1" id="121"/>
            <p:cNvSpPr/>
            <p:nvPr/>
          </p:nvSpPr>
          <p:spPr>
            <a:xfrm flipH="false" flipV="false" rot="310133">
              <a:off x="2283267" y="1174099"/>
              <a:ext cx="1294566" cy="977398"/>
            </a:xfrm>
            <a:custGeom>
              <a:avLst/>
              <a:gdLst/>
              <a:ahLst/>
              <a:cxnLst/>
              <a:rect r="r" b="b" t="t" l="l"/>
              <a:pathLst>
                <a:path h="977398" w="1294566">
                  <a:moveTo>
                    <a:pt x="0" y="0"/>
                  </a:moveTo>
                  <a:lnTo>
                    <a:pt x="1294566" y="0"/>
                  </a:lnTo>
                  <a:lnTo>
                    <a:pt x="1294566" y="977397"/>
                  </a:lnTo>
                  <a:lnTo>
                    <a:pt x="0" y="9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2" id="122"/>
            <p:cNvSpPr/>
            <p:nvPr/>
          </p:nvSpPr>
          <p:spPr>
            <a:xfrm flipH="false" flipV="false" rot="0">
              <a:off x="1765864" y="1266085"/>
              <a:ext cx="814510" cy="902504"/>
            </a:xfrm>
            <a:custGeom>
              <a:avLst/>
              <a:gdLst/>
              <a:ahLst/>
              <a:cxnLst/>
              <a:rect r="r" b="b" t="t" l="l"/>
              <a:pathLst>
                <a:path h="902504" w="814510">
                  <a:moveTo>
                    <a:pt x="0" y="0"/>
                  </a:moveTo>
                  <a:lnTo>
                    <a:pt x="814511" y="0"/>
                  </a:lnTo>
                  <a:lnTo>
                    <a:pt x="814511" y="902505"/>
                  </a:lnTo>
                  <a:lnTo>
                    <a:pt x="0" y="90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3" id="123"/>
            <p:cNvSpPr/>
            <p:nvPr/>
          </p:nvSpPr>
          <p:spPr>
            <a:xfrm flipH="false" flipV="false" rot="0">
              <a:off x="2048390" y="1493087"/>
              <a:ext cx="366893" cy="366893"/>
            </a:xfrm>
            <a:custGeom>
              <a:avLst/>
              <a:gdLst/>
              <a:ahLst/>
              <a:cxnLst/>
              <a:rect r="r" b="b" t="t" l="l"/>
              <a:pathLst>
                <a:path h="366893" w="366893">
                  <a:moveTo>
                    <a:pt x="0" y="0"/>
                  </a:moveTo>
                  <a:lnTo>
                    <a:pt x="366892" y="0"/>
                  </a:lnTo>
                  <a:lnTo>
                    <a:pt x="366892" y="366893"/>
                  </a:lnTo>
                  <a:lnTo>
                    <a:pt x="0" y="366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4" id="124"/>
            <p:cNvSpPr/>
            <p:nvPr/>
          </p:nvSpPr>
          <p:spPr>
            <a:xfrm flipH="false" flipV="false" rot="0">
              <a:off x="2048390" y="1470604"/>
              <a:ext cx="392409" cy="595688"/>
            </a:xfrm>
            <a:custGeom>
              <a:avLst/>
              <a:gdLst/>
              <a:ahLst/>
              <a:cxnLst/>
              <a:rect r="r" b="b" t="t" l="l"/>
              <a:pathLst>
                <a:path h="595688" w="392409">
                  <a:moveTo>
                    <a:pt x="0" y="0"/>
                  </a:moveTo>
                  <a:lnTo>
                    <a:pt x="392409" y="0"/>
                  </a:lnTo>
                  <a:lnTo>
                    <a:pt x="392409" y="595688"/>
                  </a:lnTo>
                  <a:lnTo>
                    <a:pt x="0" y="59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5" id="125"/>
            <p:cNvSpPr/>
            <p:nvPr/>
          </p:nvSpPr>
          <p:spPr>
            <a:xfrm flipH="false" flipV="false" rot="0">
              <a:off x="2096192" y="1573305"/>
              <a:ext cx="267697" cy="406370"/>
            </a:xfrm>
            <a:custGeom>
              <a:avLst/>
              <a:gdLst/>
              <a:ahLst/>
              <a:cxnLst/>
              <a:rect r="r" b="b" t="t" l="l"/>
              <a:pathLst>
                <a:path h="406370" w="267697">
                  <a:moveTo>
                    <a:pt x="0" y="0"/>
                  </a:moveTo>
                  <a:lnTo>
                    <a:pt x="267696" y="0"/>
                  </a:lnTo>
                  <a:lnTo>
                    <a:pt x="267696" y="406370"/>
                  </a:lnTo>
                  <a:lnTo>
                    <a:pt x="0" y="406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6" id="126"/>
            <p:cNvSpPr/>
            <p:nvPr/>
          </p:nvSpPr>
          <p:spPr>
            <a:xfrm flipH="false" flipV="true" rot="-2377504">
              <a:off x="2304368" y="1948150"/>
              <a:ext cx="279638" cy="296731"/>
            </a:xfrm>
            <a:custGeom>
              <a:avLst/>
              <a:gdLst/>
              <a:ahLst/>
              <a:cxnLst/>
              <a:rect r="r" b="b" t="t" l="l"/>
              <a:pathLst>
                <a:path h="296731" w="279638">
                  <a:moveTo>
                    <a:pt x="0" y="296731"/>
                  </a:moveTo>
                  <a:lnTo>
                    <a:pt x="279638" y="296731"/>
                  </a:lnTo>
                  <a:lnTo>
                    <a:pt x="279638" y="0"/>
                  </a:lnTo>
                  <a:lnTo>
                    <a:pt x="0" y="0"/>
                  </a:lnTo>
                  <a:lnTo>
                    <a:pt x="0" y="29673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7" id="127"/>
            <p:cNvSpPr/>
            <p:nvPr/>
          </p:nvSpPr>
          <p:spPr>
            <a:xfrm flipH="false" flipV="false" rot="-6003037">
              <a:off x="1663772" y="167188"/>
              <a:ext cx="925187" cy="698516"/>
            </a:xfrm>
            <a:custGeom>
              <a:avLst/>
              <a:gdLst/>
              <a:ahLst/>
              <a:cxnLst/>
              <a:rect r="r" b="b" t="t" l="l"/>
              <a:pathLst>
                <a:path h="698516" w="925187">
                  <a:moveTo>
                    <a:pt x="0" y="0"/>
                  </a:moveTo>
                  <a:lnTo>
                    <a:pt x="925187" y="0"/>
                  </a:lnTo>
                  <a:lnTo>
                    <a:pt x="925187" y="698517"/>
                  </a:lnTo>
                  <a:lnTo>
                    <a:pt x="0" y="69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8" id="128"/>
            <p:cNvSpPr/>
            <p:nvPr/>
          </p:nvSpPr>
          <p:spPr>
            <a:xfrm flipH="false" flipV="false" rot="0">
              <a:off x="1873172" y="706728"/>
              <a:ext cx="864427" cy="346565"/>
            </a:xfrm>
            <a:custGeom>
              <a:avLst/>
              <a:gdLst/>
              <a:ahLst/>
              <a:cxnLst/>
              <a:rect r="r" b="b" t="t" l="l"/>
              <a:pathLst>
                <a:path h="346565" w="864427">
                  <a:moveTo>
                    <a:pt x="0" y="0"/>
                  </a:moveTo>
                  <a:lnTo>
                    <a:pt x="864427" y="0"/>
                  </a:lnTo>
                  <a:lnTo>
                    <a:pt x="864427" y="346566"/>
                  </a:lnTo>
                  <a:lnTo>
                    <a:pt x="0" y="346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 l="0" t="-101100" r="0" b="0"/>
              </a:stretch>
            </a:blipFill>
          </p:spPr>
        </p:sp>
        <p:sp>
          <p:nvSpPr>
            <p:cNvPr name="Freeform 129" id="129"/>
            <p:cNvSpPr/>
            <p:nvPr/>
          </p:nvSpPr>
          <p:spPr>
            <a:xfrm flipH="false" flipV="false" rot="0">
              <a:off x="2229366" y="571920"/>
              <a:ext cx="289703" cy="439777"/>
            </a:xfrm>
            <a:custGeom>
              <a:avLst/>
              <a:gdLst/>
              <a:ahLst/>
              <a:cxnLst/>
              <a:rect r="r" b="b" t="t" l="l"/>
              <a:pathLst>
                <a:path h="439777" w="289703">
                  <a:moveTo>
                    <a:pt x="0" y="0"/>
                  </a:moveTo>
                  <a:lnTo>
                    <a:pt x="289703" y="0"/>
                  </a:lnTo>
                  <a:lnTo>
                    <a:pt x="289703" y="439777"/>
                  </a:lnTo>
                  <a:lnTo>
                    <a:pt x="0" y="439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0" id="130"/>
            <p:cNvSpPr/>
            <p:nvPr/>
          </p:nvSpPr>
          <p:spPr>
            <a:xfrm flipH="false" flipV="false" rot="0">
              <a:off x="2272324" y="640919"/>
              <a:ext cx="203788" cy="309356"/>
            </a:xfrm>
            <a:custGeom>
              <a:avLst/>
              <a:gdLst/>
              <a:ahLst/>
              <a:cxnLst/>
              <a:rect r="r" b="b" t="t" l="l"/>
              <a:pathLst>
                <a:path h="309356" w="203788">
                  <a:moveTo>
                    <a:pt x="0" y="0"/>
                  </a:moveTo>
                  <a:lnTo>
                    <a:pt x="203788" y="0"/>
                  </a:lnTo>
                  <a:lnTo>
                    <a:pt x="203788" y="309356"/>
                  </a:lnTo>
                  <a:lnTo>
                    <a:pt x="0" y="30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1" id="131"/>
            <p:cNvSpPr/>
            <p:nvPr/>
          </p:nvSpPr>
          <p:spPr>
            <a:xfrm flipH="false" flipV="true" rot="-4226811">
              <a:off x="2411176" y="665295"/>
              <a:ext cx="279638" cy="296731"/>
            </a:xfrm>
            <a:custGeom>
              <a:avLst/>
              <a:gdLst/>
              <a:ahLst/>
              <a:cxnLst/>
              <a:rect r="r" b="b" t="t" l="l"/>
              <a:pathLst>
                <a:path h="296731" w="279638">
                  <a:moveTo>
                    <a:pt x="0" y="296731"/>
                  </a:moveTo>
                  <a:lnTo>
                    <a:pt x="279638" y="296731"/>
                  </a:lnTo>
                  <a:lnTo>
                    <a:pt x="279638" y="0"/>
                  </a:lnTo>
                  <a:lnTo>
                    <a:pt x="0" y="0"/>
                  </a:lnTo>
                  <a:lnTo>
                    <a:pt x="0" y="29673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2" id="132"/>
          <p:cNvSpPr txBox="true"/>
          <p:nvPr/>
        </p:nvSpPr>
        <p:spPr>
          <a:xfrm rot="0">
            <a:off x="3190914" y="3899991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3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4684806" y="3899991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2</a:t>
            </a:r>
          </a:p>
        </p:txBody>
      </p:sp>
      <p:sp>
        <p:nvSpPr>
          <p:cNvPr name="TextBox 134" id="134"/>
          <p:cNvSpPr txBox="true"/>
          <p:nvPr/>
        </p:nvSpPr>
        <p:spPr>
          <a:xfrm rot="0">
            <a:off x="927609" y="3900062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44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927609" y="4367168"/>
            <a:ext cx="1580183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Battery fires </a:t>
            </a:r>
          </a:p>
        </p:txBody>
      </p:sp>
      <p:sp>
        <p:nvSpPr>
          <p:cNvPr name="TextBox 136" id="136"/>
          <p:cNvSpPr txBox="true"/>
          <p:nvPr/>
        </p:nvSpPr>
        <p:spPr>
          <a:xfrm rot="0">
            <a:off x="927609" y="4584938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15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927609" y="5052044"/>
            <a:ext cx="1090284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Injuries</a:t>
            </a:r>
          </a:p>
        </p:txBody>
      </p:sp>
      <p:sp>
        <p:nvSpPr>
          <p:cNvPr name="TextBox 138" id="138"/>
          <p:cNvSpPr txBox="true"/>
          <p:nvPr/>
        </p:nvSpPr>
        <p:spPr>
          <a:xfrm rot="0">
            <a:off x="927609" y="5263964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4</a:t>
            </a:r>
          </a:p>
        </p:txBody>
      </p:sp>
      <p:sp>
        <p:nvSpPr>
          <p:cNvPr name="TextBox 139" id="139"/>
          <p:cNvSpPr txBox="true"/>
          <p:nvPr/>
        </p:nvSpPr>
        <p:spPr>
          <a:xfrm rot="0">
            <a:off x="927609" y="5695412"/>
            <a:ext cx="1090284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Fatalities</a:t>
            </a:r>
          </a:p>
        </p:txBody>
      </p:sp>
      <p:sp>
        <p:nvSpPr>
          <p:cNvPr name="TextBox 140" id="140"/>
          <p:cNvSpPr txBox="true"/>
          <p:nvPr/>
        </p:nvSpPr>
        <p:spPr>
          <a:xfrm rot="0">
            <a:off x="923561" y="2049516"/>
            <a:ext cx="1580183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493">
                <a:solidFill>
                  <a:srgbClr val="E0475A"/>
                </a:solidFill>
                <a:latin typeface="Libre Baskerville Bold"/>
              </a:rPr>
              <a:t>Passenger EVs</a:t>
            </a:r>
          </a:p>
        </p:txBody>
      </p:sp>
      <p:sp>
        <p:nvSpPr>
          <p:cNvPr name="TextBox 141" id="141"/>
          <p:cNvSpPr txBox="true"/>
          <p:nvPr/>
        </p:nvSpPr>
        <p:spPr>
          <a:xfrm rot="0">
            <a:off x="3256881" y="2049516"/>
            <a:ext cx="2476208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493">
                <a:solidFill>
                  <a:srgbClr val="E0475A"/>
                </a:solidFill>
                <a:latin typeface="Libre Baskerville Bold"/>
              </a:rPr>
              <a:t>Electric buses &amp; trucks</a:t>
            </a:r>
          </a:p>
        </p:txBody>
      </p:sp>
      <p:sp>
        <p:nvSpPr>
          <p:cNvPr name="TextBox 142" id="142"/>
          <p:cNvSpPr txBox="true"/>
          <p:nvPr/>
        </p:nvSpPr>
        <p:spPr>
          <a:xfrm rot="0">
            <a:off x="3190914" y="4367168"/>
            <a:ext cx="1580183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Battery fires </a:t>
            </a:r>
          </a:p>
        </p:txBody>
      </p:sp>
      <p:sp>
        <p:nvSpPr>
          <p:cNvPr name="TextBox 143" id="143"/>
          <p:cNvSpPr txBox="true"/>
          <p:nvPr/>
        </p:nvSpPr>
        <p:spPr>
          <a:xfrm rot="0">
            <a:off x="4611222" y="4367168"/>
            <a:ext cx="1580183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Battery fire</a:t>
            </a:r>
          </a:p>
        </p:txBody>
      </p:sp>
      <p:sp>
        <p:nvSpPr>
          <p:cNvPr name="TextBox 144" id="144"/>
          <p:cNvSpPr txBox="true"/>
          <p:nvPr/>
        </p:nvSpPr>
        <p:spPr>
          <a:xfrm rot="0">
            <a:off x="6705222" y="2049516"/>
            <a:ext cx="2476208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493">
                <a:solidFill>
                  <a:srgbClr val="E0475A"/>
                </a:solidFill>
                <a:latin typeface="Libre Baskerville Bold"/>
              </a:rPr>
              <a:t>Light electric vehicles </a:t>
            </a:r>
          </a:p>
        </p:txBody>
      </p:sp>
      <p:sp>
        <p:nvSpPr>
          <p:cNvPr name="TextBox 145" id="145"/>
          <p:cNvSpPr txBox="true"/>
          <p:nvPr/>
        </p:nvSpPr>
        <p:spPr>
          <a:xfrm rot="0">
            <a:off x="6795926" y="3899991"/>
            <a:ext cx="1415750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500+</a:t>
            </a:r>
          </a:p>
        </p:txBody>
      </p:sp>
      <p:sp>
        <p:nvSpPr>
          <p:cNvPr name="Freeform 146" id="146"/>
          <p:cNvSpPr/>
          <p:nvPr/>
        </p:nvSpPr>
        <p:spPr>
          <a:xfrm flipH="false" flipV="false" rot="0">
            <a:off x="6129978" y="4635692"/>
            <a:ext cx="2591148" cy="518230"/>
          </a:xfrm>
          <a:custGeom>
            <a:avLst/>
            <a:gdLst/>
            <a:ahLst/>
            <a:cxnLst/>
            <a:rect r="r" b="b" t="t" l="l"/>
            <a:pathLst>
              <a:path h="518230" w="2591148">
                <a:moveTo>
                  <a:pt x="0" y="0"/>
                </a:moveTo>
                <a:lnTo>
                  <a:pt x="2591147" y="0"/>
                </a:lnTo>
                <a:lnTo>
                  <a:pt x="2591147" y="518229"/>
                </a:lnTo>
                <a:lnTo>
                  <a:pt x="0" y="51822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90000"/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6033919" y="4802885"/>
            <a:ext cx="2591148" cy="518230"/>
          </a:xfrm>
          <a:custGeom>
            <a:avLst/>
            <a:gdLst/>
            <a:ahLst/>
            <a:cxnLst/>
            <a:rect r="r" b="b" t="t" l="l"/>
            <a:pathLst>
              <a:path h="518230" w="2591148">
                <a:moveTo>
                  <a:pt x="0" y="0"/>
                </a:moveTo>
                <a:lnTo>
                  <a:pt x="2591148" y="0"/>
                </a:lnTo>
                <a:lnTo>
                  <a:pt x="2591148" y="518229"/>
                </a:lnTo>
                <a:lnTo>
                  <a:pt x="0" y="51822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90000"/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6081948" y="5197780"/>
            <a:ext cx="2591148" cy="518230"/>
          </a:xfrm>
          <a:custGeom>
            <a:avLst/>
            <a:gdLst/>
            <a:ahLst/>
            <a:cxnLst/>
            <a:rect r="r" b="b" t="t" l="l"/>
            <a:pathLst>
              <a:path h="518230" w="2591148">
                <a:moveTo>
                  <a:pt x="0" y="0"/>
                </a:moveTo>
                <a:lnTo>
                  <a:pt x="2591148" y="0"/>
                </a:lnTo>
                <a:lnTo>
                  <a:pt x="2591148" y="518230"/>
                </a:lnTo>
                <a:lnTo>
                  <a:pt x="0" y="51823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90000"/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9" id="149"/>
          <p:cNvSpPr/>
          <p:nvPr/>
        </p:nvSpPr>
        <p:spPr>
          <a:xfrm flipH="false" flipV="false" rot="0">
            <a:off x="6033919" y="5456895"/>
            <a:ext cx="2591148" cy="518230"/>
          </a:xfrm>
          <a:custGeom>
            <a:avLst/>
            <a:gdLst/>
            <a:ahLst/>
            <a:cxnLst/>
            <a:rect r="r" b="b" t="t" l="l"/>
            <a:pathLst>
              <a:path h="518230" w="2591148">
                <a:moveTo>
                  <a:pt x="0" y="0"/>
                </a:moveTo>
                <a:lnTo>
                  <a:pt x="2591148" y="0"/>
                </a:lnTo>
                <a:lnTo>
                  <a:pt x="2591148" y="518229"/>
                </a:lnTo>
                <a:lnTo>
                  <a:pt x="0" y="51822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90000"/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0" id="150"/>
          <p:cNvSpPr txBox="true"/>
          <p:nvPr/>
        </p:nvSpPr>
        <p:spPr>
          <a:xfrm rot="0">
            <a:off x="6795926" y="4578542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138</a:t>
            </a:r>
          </a:p>
        </p:txBody>
      </p:sp>
      <p:sp>
        <p:nvSpPr>
          <p:cNvPr name="TextBox 151" id="151"/>
          <p:cNvSpPr txBox="true"/>
          <p:nvPr/>
        </p:nvSpPr>
        <p:spPr>
          <a:xfrm rot="0">
            <a:off x="6795926" y="5052044"/>
            <a:ext cx="1090284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Injuries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6795926" y="5263964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36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6795926" y="5695412"/>
            <a:ext cx="1090284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Fatalities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6795926" y="4367168"/>
            <a:ext cx="1580183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Battery fires 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3979427" y="4614649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0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3979427" y="5088151"/>
            <a:ext cx="1090284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Injuries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3979427" y="5300071"/>
            <a:ext cx="677944" cy="39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240" spc="51">
                <a:solidFill>
                  <a:srgbClr val="E0475A"/>
                </a:solidFill>
                <a:latin typeface="Libre Baskerville"/>
              </a:rPr>
              <a:t>0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3979427" y="5731519"/>
            <a:ext cx="1090284" cy="18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93"/>
              </a:lnSpc>
            </a:pPr>
            <a:r>
              <a:rPr lang="en-US" sz="1493">
                <a:solidFill>
                  <a:srgbClr val="444444"/>
                </a:solidFill>
                <a:latin typeface="Libre Baskerville"/>
              </a:rPr>
              <a:t>Fatalities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731520" y="712470"/>
            <a:ext cx="844991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EV comparison for Q1&amp;2 2023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6003037">
            <a:off x="3101424" y="2666453"/>
            <a:ext cx="691621" cy="522174"/>
          </a:xfrm>
          <a:custGeom>
            <a:avLst/>
            <a:gdLst/>
            <a:ahLst/>
            <a:cxnLst/>
            <a:rect r="r" b="b" t="t" l="l"/>
            <a:pathLst>
              <a:path h="522174" w="691621">
                <a:moveTo>
                  <a:pt x="0" y="522174"/>
                </a:moveTo>
                <a:lnTo>
                  <a:pt x="691621" y="522174"/>
                </a:lnTo>
                <a:lnTo>
                  <a:pt x="691621" y="0"/>
                </a:lnTo>
                <a:lnTo>
                  <a:pt x="0" y="0"/>
                </a:lnTo>
                <a:lnTo>
                  <a:pt x="0" y="5221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003037">
            <a:off x="2474887" y="2598548"/>
            <a:ext cx="871501" cy="657984"/>
          </a:xfrm>
          <a:custGeom>
            <a:avLst/>
            <a:gdLst/>
            <a:ahLst/>
            <a:cxnLst/>
            <a:rect r="r" b="b" t="t" l="l"/>
            <a:pathLst>
              <a:path h="657984" w="871501">
                <a:moveTo>
                  <a:pt x="0" y="0"/>
                </a:moveTo>
                <a:lnTo>
                  <a:pt x="871501" y="0"/>
                </a:lnTo>
                <a:lnTo>
                  <a:pt x="871501" y="657984"/>
                </a:lnTo>
                <a:lnTo>
                  <a:pt x="0" y="657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7612868">
            <a:off x="2926749" y="2586322"/>
            <a:ext cx="454746" cy="482543"/>
          </a:xfrm>
          <a:custGeom>
            <a:avLst/>
            <a:gdLst/>
            <a:ahLst/>
            <a:cxnLst/>
            <a:rect r="r" b="b" t="t" l="l"/>
            <a:pathLst>
              <a:path h="482543" w="454746">
                <a:moveTo>
                  <a:pt x="0" y="482544"/>
                </a:moveTo>
                <a:lnTo>
                  <a:pt x="454746" y="482544"/>
                </a:lnTo>
                <a:lnTo>
                  <a:pt x="454746" y="0"/>
                </a:lnTo>
                <a:lnTo>
                  <a:pt x="0" y="0"/>
                </a:lnTo>
                <a:lnTo>
                  <a:pt x="0" y="4825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49867">
            <a:off x="3566212" y="2994335"/>
            <a:ext cx="142881" cy="78935"/>
          </a:xfrm>
          <a:custGeom>
            <a:avLst/>
            <a:gdLst/>
            <a:ahLst/>
            <a:cxnLst/>
            <a:rect r="r" b="b" t="t" l="l"/>
            <a:pathLst>
              <a:path h="78935" w="142881">
                <a:moveTo>
                  <a:pt x="0" y="0"/>
                </a:moveTo>
                <a:lnTo>
                  <a:pt x="142881" y="0"/>
                </a:lnTo>
                <a:lnTo>
                  <a:pt x="142881" y="78935"/>
                </a:lnTo>
                <a:lnTo>
                  <a:pt x="0" y="7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777" t="0" r="-95555" b="-18925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39280">
            <a:off x="3619212" y="3055068"/>
            <a:ext cx="142881" cy="78935"/>
          </a:xfrm>
          <a:custGeom>
            <a:avLst/>
            <a:gdLst/>
            <a:ahLst/>
            <a:cxnLst/>
            <a:rect r="r" b="b" t="t" l="l"/>
            <a:pathLst>
              <a:path h="78935" w="142881">
                <a:moveTo>
                  <a:pt x="0" y="0"/>
                </a:moveTo>
                <a:lnTo>
                  <a:pt x="142881" y="0"/>
                </a:lnTo>
                <a:lnTo>
                  <a:pt x="142881" y="78934"/>
                </a:lnTo>
                <a:lnTo>
                  <a:pt x="0" y="78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777" t="0" r="-95555" b="-18925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39280">
            <a:off x="3572637" y="3119448"/>
            <a:ext cx="142881" cy="78935"/>
          </a:xfrm>
          <a:custGeom>
            <a:avLst/>
            <a:gdLst/>
            <a:ahLst/>
            <a:cxnLst/>
            <a:rect r="r" b="b" t="t" l="l"/>
            <a:pathLst>
              <a:path h="78935" w="142881">
                <a:moveTo>
                  <a:pt x="0" y="0"/>
                </a:moveTo>
                <a:lnTo>
                  <a:pt x="142881" y="0"/>
                </a:lnTo>
                <a:lnTo>
                  <a:pt x="142881" y="78935"/>
                </a:lnTo>
                <a:lnTo>
                  <a:pt x="0" y="7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777" t="0" r="-95555" b="-18925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120229">
            <a:off x="2561910" y="3070102"/>
            <a:ext cx="231801" cy="154148"/>
          </a:xfrm>
          <a:custGeom>
            <a:avLst/>
            <a:gdLst/>
            <a:ahLst/>
            <a:cxnLst/>
            <a:rect r="r" b="b" t="t" l="l"/>
            <a:pathLst>
              <a:path h="154148" w="231801">
                <a:moveTo>
                  <a:pt x="0" y="0"/>
                </a:moveTo>
                <a:lnTo>
                  <a:pt x="231801" y="0"/>
                </a:lnTo>
                <a:lnTo>
                  <a:pt x="231801" y="154148"/>
                </a:lnTo>
                <a:lnTo>
                  <a:pt x="0" y="154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-1144864">
            <a:off x="2609596" y="3198498"/>
            <a:ext cx="180663" cy="130303"/>
          </a:xfrm>
          <a:custGeom>
            <a:avLst/>
            <a:gdLst/>
            <a:ahLst/>
            <a:cxnLst/>
            <a:rect r="r" b="b" t="t" l="l"/>
            <a:pathLst>
              <a:path h="130303" w="180663">
                <a:moveTo>
                  <a:pt x="0" y="130303"/>
                </a:moveTo>
                <a:lnTo>
                  <a:pt x="180663" y="130303"/>
                </a:lnTo>
                <a:lnTo>
                  <a:pt x="180663" y="0"/>
                </a:lnTo>
                <a:lnTo>
                  <a:pt x="0" y="0"/>
                </a:lnTo>
                <a:lnTo>
                  <a:pt x="0" y="13030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888353" y="3015687"/>
            <a:ext cx="608767" cy="618541"/>
            <a:chOff x="0" y="0"/>
            <a:chExt cx="357397" cy="36313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7397" cy="363135"/>
            </a:xfrm>
            <a:custGeom>
              <a:avLst/>
              <a:gdLst/>
              <a:ahLst/>
              <a:cxnLst/>
              <a:rect r="r" b="b" t="t" l="l"/>
              <a:pathLst>
                <a:path h="363135" w="357397">
                  <a:moveTo>
                    <a:pt x="0" y="0"/>
                  </a:moveTo>
                  <a:lnTo>
                    <a:pt x="357397" y="0"/>
                  </a:lnTo>
                  <a:lnTo>
                    <a:pt x="357397" y="363135"/>
                  </a:lnTo>
                  <a:lnTo>
                    <a:pt x="0" y="3631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357397" cy="363135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125417" y="3539616"/>
            <a:ext cx="59864" cy="9354"/>
          </a:xfrm>
          <a:custGeom>
            <a:avLst/>
            <a:gdLst/>
            <a:ahLst/>
            <a:cxnLst/>
            <a:rect r="r" b="b" t="t" l="l"/>
            <a:pathLst>
              <a:path h="9354" w="59864">
                <a:moveTo>
                  <a:pt x="0" y="0"/>
                </a:moveTo>
                <a:lnTo>
                  <a:pt x="59864" y="0"/>
                </a:lnTo>
                <a:lnTo>
                  <a:pt x="59864" y="9353"/>
                </a:lnTo>
                <a:lnTo>
                  <a:pt x="0" y="9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06594" y="2993669"/>
            <a:ext cx="767156" cy="731675"/>
          </a:xfrm>
          <a:custGeom>
            <a:avLst/>
            <a:gdLst/>
            <a:ahLst/>
            <a:cxnLst/>
            <a:rect r="r" b="b" t="t" l="l"/>
            <a:pathLst>
              <a:path h="731675" w="767156">
                <a:moveTo>
                  <a:pt x="0" y="0"/>
                </a:moveTo>
                <a:lnTo>
                  <a:pt x="767156" y="0"/>
                </a:lnTo>
                <a:lnTo>
                  <a:pt x="767156" y="731674"/>
                </a:lnTo>
                <a:lnTo>
                  <a:pt x="0" y="731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3059140" y="3461390"/>
            <a:ext cx="273292" cy="170987"/>
            <a:chOff x="0" y="0"/>
            <a:chExt cx="239464" cy="14982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9464" cy="149822"/>
            </a:xfrm>
            <a:custGeom>
              <a:avLst/>
              <a:gdLst/>
              <a:ahLst/>
              <a:cxnLst/>
              <a:rect r="r" b="b" t="t" l="l"/>
              <a:pathLst>
                <a:path h="149822" w="239464">
                  <a:moveTo>
                    <a:pt x="0" y="0"/>
                  </a:moveTo>
                  <a:lnTo>
                    <a:pt x="239464" y="0"/>
                  </a:lnTo>
                  <a:lnTo>
                    <a:pt x="239464" y="149822"/>
                  </a:lnTo>
                  <a:lnTo>
                    <a:pt x="0" y="1498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0"/>
              <a:ext cx="239464" cy="149822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3105586" y="3404228"/>
            <a:ext cx="162183" cy="246197"/>
          </a:xfrm>
          <a:custGeom>
            <a:avLst/>
            <a:gdLst/>
            <a:ahLst/>
            <a:cxnLst/>
            <a:rect r="r" b="b" t="t" l="l"/>
            <a:pathLst>
              <a:path h="246197" w="162183">
                <a:moveTo>
                  <a:pt x="0" y="0"/>
                </a:moveTo>
                <a:lnTo>
                  <a:pt x="162182" y="0"/>
                </a:lnTo>
                <a:lnTo>
                  <a:pt x="162182" y="246198"/>
                </a:lnTo>
                <a:lnTo>
                  <a:pt x="0" y="2461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13600" y="3426742"/>
            <a:ext cx="136681" cy="207486"/>
          </a:xfrm>
          <a:custGeom>
            <a:avLst/>
            <a:gdLst/>
            <a:ahLst/>
            <a:cxnLst/>
            <a:rect r="r" b="b" t="t" l="l"/>
            <a:pathLst>
              <a:path h="207486" w="136681">
                <a:moveTo>
                  <a:pt x="0" y="0"/>
                </a:moveTo>
                <a:lnTo>
                  <a:pt x="136682" y="0"/>
                </a:lnTo>
                <a:lnTo>
                  <a:pt x="136682" y="207486"/>
                </a:lnTo>
                <a:lnTo>
                  <a:pt x="0" y="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2837368" y="3233768"/>
            <a:ext cx="81916" cy="78579"/>
            <a:chOff x="0" y="0"/>
            <a:chExt cx="48091" cy="4613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8091" cy="46133"/>
            </a:xfrm>
            <a:custGeom>
              <a:avLst/>
              <a:gdLst/>
              <a:ahLst/>
              <a:cxnLst/>
              <a:rect r="r" b="b" t="t" l="l"/>
              <a:pathLst>
                <a:path h="46133" w="48091">
                  <a:moveTo>
                    <a:pt x="0" y="0"/>
                  </a:moveTo>
                  <a:lnTo>
                    <a:pt x="48091" y="0"/>
                  </a:lnTo>
                  <a:lnTo>
                    <a:pt x="48091" y="46133"/>
                  </a:lnTo>
                  <a:lnTo>
                    <a:pt x="0" y="461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0"/>
              <a:ext cx="48091" cy="46133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910497" y="3607679"/>
            <a:ext cx="91031" cy="85493"/>
            <a:chOff x="0" y="0"/>
            <a:chExt cx="53443" cy="501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3443" cy="50192"/>
            </a:xfrm>
            <a:custGeom>
              <a:avLst/>
              <a:gdLst/>
              <a:ahLst/>
              <a:cxnLst/>
              <a:rect r="r" b="b" t="t" l="l"/>
              <a:pathLst>
                <a:path h="50192" w="53443">
                  <a:moveTo>
                    <a:pt x="0" y="0"/>
                  </a:moveTo>
                  <a:lnTo>
                    <a:pt x="53443" y="0"/>
                  </a:lnTo>
                  <a:lnTo>
                    <a:pt x="53443" y="50192"/>
                  </a:lnTo>
                  <a:lnTo>
                    <a:pt x="0" y="501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53443" cy="50192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3456163" y="3233768"/>
            <a:ext cx="81916" cy="78579"/>
            <a:chOff x="0" y="0"/>
            <a:chExt cx="48091" cy="4613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8091" cy="46133"/>
            </a:xfrm>
            <a:custGeom>
              <a:avLst/>
              <a:gdLst/>
              <a:ahLst/>
              <a:cxnLst/>
              <a:rect r="r" b="b" t="t" l="l"/>
              <a:pathLst>
                <a:path h="46133" w="48091">
                  <a:moveTo>
                    <a:pt x="0" y="0"/>
                  </a:moveTo>
                  <a:lnTo>
                    <a:pt x="48091" y="0"/>
                  </a:lnTo>
                  <a:lnTo>
                    <a:pt x="48091" y="46133"/>
                  </a:lnTo>
                  <a:lnTo>
                    <a:pt x="0" y="461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0"/>
              <a:ext cx="48091" cy="46133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3371827" y="3607679"/>
            <a:ext cx="91031" cy="85493"/>
            <a:chOff x="0" y="0"/>
            <a:chExt cx="53443" cy="5019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3443" cy="50192"/>
            </a:xfrm>
            <a:custGeom>
              <a:avLst/>
              <a:gdLst/>
              <a:ahLst/>
              <a:cxnLst/>
              <a:rect r="r" b="b" t="t" l="l"/>
              <a:pathLst>
                <a:path h="50192" w="53443">
                  <a:moveTo>
                    <a:pt x="0" y="0"/>
                  </a:moveTo>
                  <a:lnTo>
                    <a:pt x="53443" y="0"/>
                  </a:lnTo>
                  <a:lnTo>
                    <a:pt x="53443" y="50192"/>
                  </a:lnTo>
                  <a:lnTo>
                    <a:pt x="0" y="501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0"/>
              <a:ext cx="53443" cy="50192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3137657" y="2733084"/>
            <a:ext cx="80271" cy="12542"/>
          </a:xfrm>
          <a:custGeom>
            <a:avLst/>
            <a:gdLst/>
            <a:ahLst/>
            <a:cxnLst/>
            <a:rect r="r" b="b" t="t" l="l"/>
            <a:pathLst>
              <a:path h="12542" w="80271">
                <a:moveTo>
                  <a:pt x="0" y="0"/>
                </a:moveTo>
                <a:lnTo>
                  <a:pt x="80270" y="0"/>
                </a:lnTo>
                <a:lnTo>
                  <a:pt x="80270" y="12542"/>
                </a:lnTo>
                <a:lnTo>
                  <a:pt x="0" y="125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true" rot="-6003037">
            <a:off x="4207361" y="2883134"/>
            <a:ext cx="691621" cy="522174"/>
          </a:xfrm>
          <a:custGeom>
            <a:avLst/>
            <a:gdLst/>
            <a:ahLst/>
            <a:cxnLst/>
            <a:rect r="r" b="b" t="t" l="l"/>
            <a:pathLst>
              <a:path h="522174" w="691621">
                <a:moveTo>
                  <a:pt x="0" y="522174"/>
                </a:moveTo>
                <a:lnTo>
                  <a:pt x="691621" y="522174"/>
                </a:lnTo>
                <a:lnTo>
                  <a:pt x="691621" y="0"/>
                </a:lnTo>
                <a:lnTo>
                  <a:pt x="0" y="0"/>
                </a:lnTo>
                <a:lnTo>
                  <a:pt x="0" y="5221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6003037">
            <a:off x="3661134" y="2745463"/>
            <a:ext cx="871501" cy="657984"/>
          </a:xfrm>
          <a:custGeom>
            <a:avLst/>
            <a:gdLst/>
            <a:ahLst/>
            <a:cxnLst/>
            <a:rect r="r" b="b" t="t" l="l"/>
            <a:pathLst>
              <a:path h="657984" w="871501">
                <a:moveTo>
                  <a:pt x="0" y="0"/>
                </a:moveTo>
                <a:lnTo>
                  <a:pt x="871502" y="0"/>
                </a:lnTo>
                <a:lnTo>
                  <a:pt x="871502" y="657983"/>
                </a:lnTo>
                <a:lnTo>
                  <a:pt x="0" y="657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true" rot="-7612868">
            <a:off x="4032686" y="2803003"/>
            <a:ext cx="454746" cy="482543"/>
          </a:xfrm>
          <a:custGeom>
            <a:avLst/>
            <a:gdLst/>
            <a:ahLst/>
            <a:cxnLst/>
            <a:rect r="r" b="b" t="t" l="l"/>
            <a:pathLst>
              <a:path h="482543" w="454746">
                <a:moveTo>
                  <a:pt x="0" y="482543"/>
                </a:moveTo>
                <a:lnTo>
                  <a:pt x="454746" y="482543"/>
                </a:lnTo>
                <a:lnTo>
                  <a:pt x="454746" y="0"/>
                </a:lnTo>
                <a:lnTo>
                  <a:pt x="0" y="0"/>
                </a:lnTo>
                <a:lnTo>
                  <a:pt x="0" y="48254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1149867">
            <a:off x="4672149" y="3211016"/>
            <a:ext cx="142881" cy="78935"/>
          </a:xfrm>
          <a:custGeom>
            <a:avLst/>
            <a:gdLst/>
            <a:ahLst/>
            <a:cxnLst/>
            <a:rect r="r" b="b" t="t" l="l"/>
            <a:pathLst>
              <a:path h="78935" w="142881">
                <a:moveTo>
                  <a:pt x="0" y="0"/>
                </a:moveTo>
                <a:lnTo>
                  <a:pt x="142881" y="0"/>
                </a:lnTo>
                <a:lnTo>
                  <a:pt x="142881" y="78935"/>
                </a:lnTo>
                <a:lnTo>
                  <a:pt x="0" y="7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777" t="0" r="-95555" b="-189256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239280">
            <a:off x="4725150" y="3271748"/>
            <a:ext cx="142881" cy="78935"/>
          </a:xfrm>
          <a:custGeom>
            <a:avLst/>
            <a:gdLst/>
            <a:ahLst/>
            <a:cxnLst/>
            <a:rect r="r" b="b" t="t" l="l"/>
            <a:pathLst>
              <a:path h="78935" w="142881">
                <a:moveTo>
                  <a:pt x="0" y="0"/>
                </a:moveTo>
                <a:lnTo>
                  <a:pt x="142881" y="0"/>
                </a:lnTo>
                <a:lnTo>
                  <a:pt x="142881" y="78935"/>
                </a:lnTo>
                <a:lnTo>
                  <a:pt x="0" y="7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777" t="0" r="-95555" b="-189256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239280">
            <a:off x="4678574" y="3336129"/>
            <a:ext cx="142881" cy="78935"/>
          </a:xfrm>
          <a:custGeom>
            <a:avLst/>
            <a:gdLst/>
            <a:ahLst/>
            <a:cxnLst/>
            <a:rect r="r" b="b" t="t" l="l"/>
            <a:pathLst>
              <a:path h="78935" w="142881">
                <a:moveTo>
                  <a:pt x="0" y="0"/>
                </a:moveTo>
                <a:lnTo>
                  <a:pt x="142881" y="0"/>
                </a:lnTo>
                <a:lnTo>
                  <a:pt x="142881" y="78935"/>
                </a:lnTo>
                <a:lnTo>
                  <a:pt x="0" y="7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7777" t="0" r="-95555" b="-189256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10120229">
            <a:off x="3667847" y="3286783"/>
            <a:ext cx="231801" cy="154148"/>
          </a:xfrm>
          <a:custGeom>
            <a:avLst/>
            <a:gdLst/>
            <a:ahLst/>
            <a:cxnLst/>
            <a:rect r="r" b="b" t="t" l="l"/>
            <a:pathLst>
              <a:path h="154148" w="231801">
                <a:moveTo>
                  <a:pt x="0" y="0"/>
                </a:moveTo>
                <a:lnTo>
                  <a:pt x="231802" y="0"/>
                </a:lnTo>
                <a:lnTo>
                  <a:pt x="231802" y="154148"/>
                </a:lnTo>
                <a:lnTo>
                  <a:pt x="0" y="154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true" rot="-1144864">
            <a:off x="3715533" y="3415179"/>
            <a:ext cx="180663" cy="130303"/>
          </a:xfrm>
          <a:custGeom>
            <a:avLst/>
            <a:gdLst/>
            <a:ahLst/>
            <a:cxnLst/>
            <a:rect r="r" b="b" t="t" l="l"/>
            <a:pathLst>
              <a:path h="130303" w="180663">
                <a:moveTo>
                  <a:pt x="0" y="130303"/>
                </a:moveTo>
                <a:lnTo>
                  <a:pt x="180663" y="130303"/>
                </a:lnTo>
                <a:lnTo>
                  <a:pt x="180663" y="0"/>
                </a:lnTo>
                <a:lnTo>
                  <a:pt x="0" y="0"/>
                </a:lnTo>
                <a:lnTo>
                  <a:pt x="0" y="13030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4039803" y="3214522"/>
            <a:ext cx="528992" cy="495352"/>
            <a:chOff x="0" y="0"/>
            <a:chExt cx="310562" cy="29081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310562" cy="290813"/>
            </a:xfrm>
            <a:custGeom>
              <a:avLst/>
              <a:gdLst/>
              <a:ahLst/>
              <a:cxnLst/>
              <a:rect r="r" b="b" t="t" l="l"/>
              <a:pathLst>
                <a:path h="290813" w="310562">
                  <a:moveTo>
                    <a:pt x="0" y="0"/>
                  </a:moveTo>
                  <a:lnTo>
                    <a:pt x="310562" y="0"/>
                  </a:lnTo>
                  <a:lnTo>
                    <a:pt x="310562" y="290813"/>
                  </a:lnTo>
                  <a:lnTo>
                    <a:pt x="0" y="2908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0"/>
              <a:ext cx="310562" cy="290813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4055209" y="3172261"/>
            <a:ext cx="497963" cy="495352"/>
            <a:chOff x="0" y="0"/>
            <a:chExt cx="292345" cy="290813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292345" cy="290813"/>
            </a:xfrm>
            <a:custGeom>
              <a:avLst/>
              <a:gdLst/>
              <a:ahLst/>
              <a:cxnLst/>
              <a:rect r="r" b="b" t="t" l="l"/>
              <a:pathLst>
                <a:path h="290813" w="292345">
                  <a:moveTo>
                    <a:pt x="0" y="0"/>
                  </a:moveTo>
                  <a:lnTo>
                    <a:pt x="292345" y="0"/>
                  </a:lnTo>
                  <a:lnTo>
                    <a:pt x="292345" y="290813"/>
                  </a:lnTo>
                  <a:lnTo>
                    <a:pt x="0" y="2908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0"/>
              <a:ext cx="292345" cy="290813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3994290" y="3355556"/>
            <a:ext cx="608767" cy="495352"/>
            <a:chOff x="0" y="0"/>
            <a:chExt cx="357397" cy="290813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357397" cy="290813"/>
            </a:xfrm>
            <a:custGeom>
              <a:avLst/>
              <a:gdLst/>
              <a:ahLst/>
              <a:cxnLst/>
              <a:rect r="r" b="b" t="t" l="l"/>
              <a:pathLst>
                <a:path h="290813" w="357397">
                  <a:moveTo>
                    <a:pt x="0" y="0"/>
                  </a:moveTo>
                  <a:lnTo>
                    <a:pt x="357397" y="0"/>
                  </a:lnTo>
                  <a:lnTo>
                    <a:pt x="357397" y="290813"/>
                  </a:lnTo>
                  <a:lnTo>
                    <a:pt x="0" y="2908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0"/>
              <a:ext cx="357397" cy="290813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4231354" y="3756296"/>
            <a:ext cx="59864" cy="9354"/>
          </a:xfrm>
          <a:custGeom>
            <a:avLst/>
            <a:gdLst/>
            <a:ahLst/>
            <a:cxnLst/>
            <a:rect r="r" b="b" t="t" l="l"/>
            <a:pathLst>
              <a:path h="9354" w="59864">
                <a:moveTo>
                  <a:pt x="0" y="0"/>
                </a:moveTo>
                <a:lnTo>
                  <a:pt x="59864" y="0"/>
                </a:lnTo>
                <a:lnTo>
                  <a:pt x="59864" y="9354"/>
                </a:lnTo>
                <a:lnTo>
                  <a:pt x="0" y="9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4165078" y="3678071"/>
            <a:ext cx="273292" cy="170987"/>
            <a:chOff x="0" y="0"/>
            <a:chExt cx="239464" cy="149822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39464" cy="149822"/>
            </a:xfrm>
            <a:custGeom>
              <a:avLst/>
              <a:gdLst/>
              <a:ahLst/>
              <a:cxnLst/>
              <a:rect r="r" b="b" t="t" l="l"/>
              <a:pathLst>
                <a:path h="149822" w="239464">
                  <a:moveTo>
                    <a:pt x="0" y="0"/>
                  </a:moveTo>
                  <a:lnTo>
                    <a:pt x="239464" y="0"/>
                  </a:lnTo>
                  <a:lnTo>
                    <a:pt x="239464" y="149822"/>
                  </a:lnTo>
                  <a:lnTo>
                    <a:pt x="0" y="1498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0"/>
              <a:ext cx="239464" cy="149822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4211523" y="3620909"/>
            <a:ext cx="162183" cy="246197"/>
          </a:xfrm>
          <a:custGeom>
            <a:avLst/>
            <a:gdLst/>
            <a:ahLst/>
            <a:cxnLst/>
            <a:rect r="r" b="b" t="t" l="l"/>
            <a:pathLst>
              <a:path h="246197" w="162183">
                <a:moveTo>
                  <a:pt x="0" y="0"/>
                </a:moveTo>
                <a:lnTo>
                  <a:pt x="162183" y="0"/>
                </a:lnTo>
                <a:lnTo>
                  <a:pt x="162183" y="246198"/>
                </a:lnTo>
                <a:lnTo>
                  <a:pt x="0" y="2461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3943305" y="3450449"/>
            <a:ext cx="81916" cy="78579"/>
            <a:chOff x="0" y="0"/>
            <a:chExt cx="48091" cy="46133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48091" cy="46133"/>
            </a:xfrm>
            <a:custGeom>
              <a:avLst/>
              <a:gdLst/>
              <a:ahLst/>
              <a:cxnLst/>
              <a:rect r="r" b="b" t="t" l="l"/>
              <a:pathLst>
                <a:path h="46133" w="48091">
                  <a:moveTo>
                    <a:pt x="0" y="0"/>
                  </a:moveTo>
                  <a:lnTo>
                    <a:pt x="48091" y="0"/>
                  </a:lnTo>
                  <a:lnTo>
                    <a:pt x="48091" y="46133"/>
                  </a:lnTo>
                  <a:lnTo>
                    <a:pt x="0" y="461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0"/>
              <a:ext cx="48091" cy="46133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4016434" y="3824360"/>
            <a:ext cx="91031" cy="85493"/>
            <a:chOff x="0" y="0"/>
            <a:chExt cx="53443" cy="50192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53443" cy="50192"/>
            </a:xfrm>
            <a:custGeom>
              <a:avLst/>
              <a:gdLst/>
              <a:ahLst/>
              <a:cxnLst/>
              <a:rect r="r" b="b" t="t" l="l"/>
              <a:pathLst>
                <a:path h="50192" w="53443">
                  <a:moveTo>
                    <a:pt x="0" y="0"/>
                  </a:moveTo>
                  <a:lnTo>
                    <a:pt x="53443" y="0"/>
                  </a:lnTo>
                  <a:lnTo>
                    <a:pt x="53443" y="50192"/>
                  </a:lnTo>
                  <a:lnTo>
                    <a:pt x="0" y="501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0"/>
              <a:ext cx="53443" cy="50192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4477764" y="3824360"/>
            <a:ext cx="91031" cy="85493"/>
            <a:chOff x="0" y="0"/>
            <a:chExt cx="53443" cy="50192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53443" cy="50192"/>
            </a:xfrm>
            <a:custGeom>
              <a:avLst/>
              <a:gdLst/>
              <a:ahLst/>
              <a:cxnLst/>
              <a:rect r="r" b="b" t="t" l="l"/>
              <a:pathLst>
                <a:path h="50192" w="53443">
                  <a:moveTo>
                    <a:pt x="0" y="0"/>
                  </a:moveTo>
                  <a:lnTo>
                    <a:pt x="53443" y="0"/>
                  </a:lnTo>
                  <a:lnTo>
                    <a:pt x="53443" y="50192"/>
                  </a:lnTo>
                  <a:lnTo>
                    <a:pt x="0" y="501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0"/>
              <a:ext cx="53443" cy="50192"/>
            </a:xfrm>
            <a:prstGeom prst="rect">
              <a:avLst/>
            </a:prstGeom>
          </p:spPr>
          <p:txBody>
            <a:bodyPr anchor="ctr" rtlCol="false" tIns="32048" lIns="32048" bIns="32048" rIns="32048"/>
            <a:lstStyle/>
            <a:p>
              <a:pPr algn="ctr">
                <a:lnSpc>
                  <a:spcPts val="1067"/>
                </a:lnSpc>
              </a:pPr>
            </a:p>
          </p:txBody>
        </p:sp>
      </p:grpSp>
      <p:sp>
        <p:nvSpPr>
          <p:cNvPr name="Freeform 64" id="64"/>
          <p:cNvSpPr/>
          <p:nvPr/>
        </p:nvSpPr>
        <p:spPr>
          <a:xfrm flipH="false" flipV="false" rot="0">
            <a:off x="3912531" y="3144221"/>
            <a:ext cx="768301" cy="799273"/>
          </a:xfrm>
          <a:custGeom>
            <a:avLst/>
            <a:gdLst/>
            <a:ahLst/>
            <a:cxnLst/>
            <a:rect r="r" b="b" t="t" l="l"/>
            <a:pathLst>
              <a:path h="799273" w="768301">
                <a:moveTo>
                  <a:pt x="0" y="0"/>
                </a:moveTo>
                <a:lnTo>
                  <a:pt x="768301" y="0"/>
                </a:lnTo>
                <a:lnTo>
                  <a:pt x="768301" y="799273"/>
                </a:lnTo>
                <a:lnTo>
                  <a:pt x="0" y="7992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4222194" y="3629008"/>
            <a:ext cx="151512" cy="229999"/>
          </a:xfrm>
          <a:custGeom>
            <a:avLst/>
            <a:gdLst/>
            <a:ahLst/>
            <a:cxnLst/>
            <a:rect r="r" b="b" t="t" l="l"/>
            <a:pathLst>
              <a:path h="229999" w="151512">
                <a:moveTo>
                  <a:pt x="0" y="0"/>
                </a:moveTo>
                <a:lnTo>
                  <a:pt x="151512" y="0"/>
                </a:lnTo>
                <a:lnTo>
                  <a:pt x="151512" y="230000"/>
                </a:lnTo>
                <a:lnTo>
                  <a:pt x="0" y="230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4231354" y="3643422"/>
            <a:ext cx="136681" cy="207486"/>
          </a:xfrm>
          <a:custGeom>
            <a:avLst/>
            <a:gdLst/>
            <a:ahLst/>
            <a:cxnLst/>
            <a:rect r="r" b="b" t="t" l="l"/>
            <a:pathLst>
              <a:path h="207486" w="136681">
                <a:moveTo>
                  <a:pt x="0" y="0"/>
                </a:moveTo>
                <a:lnTo>
                  <a:pt x="136681" y="0"/>
                </a:lnTo>
                <a:lnTo>
                  <a:pt x="136681" y="207486"/>
                </a:lnTo>
                <a:lnTo>
                  <a:pt x="0" y="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2537309" y="1879087"/>
            <a:ext cx="229278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E0475A"/>
                </a:solidFill>
                <a:latin typeface="Libre Baskerville Bold"/>
              </a:rPr>
              <a:t>Electric buses &amp; trucks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178035" y="2508648"/>
            <a:ext cx="2332613" cy="1362745"/>
            <a:chOff x="0" y="0"/>
            <a:chExt cx="3110151" cy="1816994"/>
          </a:xfrm>
        </p:grpSpPr>
        <p:sp>
          <p:nvSpPr>
            <p:cNvPr name="Freeform 69" id="69"/>
            <p:cNvSpPr/>
            <p:nvPr/>
          </p:nvSpPr>
          <p:spPr>
            <a:xfrm flipH="false" flipV="true" rot="-6003037">
              <a:off x="1866899" y="574474"/>
              <a:ext cx="1219507" cy="920728"/>
            </a:xfrm>
            <a:custGeom>
              <a:avLst/>
              <a:gdLst/>
              <a:ahLst/>
              <a:cxnLst/>
              <a:rect r="r" b="b" t="t" l="l"/>
              <a:pathLst>
                <a:path h="920728" w="1219507">
                  <a:moveTo>
                    <a:pt x="0" y="920727"/>
                  </a:moveTo>
                  <a:lnTo>
                    <a:pt x="1219506" y="920727"/>
                  </a:lnTo>
                  <a:lnTo>
                    <a:pt x="1219506" y="0"/>
                  </a:lnTo>
                  <a:lnTo>
                    <a:pt x="0" y="0"/>
                  </a:lnTo>
                  <a:lnTo>
                    <a:pt x="0" y="92072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true" rot="-4226811">
              <a:off x="2174163" y="805092"/>
              <a:ext cx="801834" cy="850848"/>
            </a:xfrm>
            <a:custGeom>
              <a:avLst/>
              <a:gdLst/>
              <a:ahLst/>
              <a:cxnLst/>
              <a:rect r="r" b="b" t="t" l="l"/>
              <a:pathLst>
                <a:path h="850848" w="801834">
                  <a:moveTo>
                    <a:pt x="0" y="850849"/>
                  </a:moveTo>
                  <a:lnTo>
                    <a:pt x="801835" y="850849"/>
                  </a:lnTo>
                  <a:lnTo>
                    <a:pt x="801835" y="0"/>
                  </a:lnTo>
                  <a:lnTo>
                    <a:pt x="0" y="0"/>
                  </a:lnTo>
                  <a:lnTo>
                    <a:pt x="0" y="850849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0">
              <a:off x="1084854" y="1628297"/>
              <a:ext cx="126956" cy="19837"/>
            </a:xfrm>
            <a:custGeom>
              <a:avLst/>
              <a:gdLst/>
              <a:ahLst/>
              <a:cxnLst/>
              <a:rect r="r" b="b" t="t" l="l"/>
              <a:pathLst>
                <a:path h="19837" w="126956">
                  <a:moveTo>
                    <a:pt x="0" y="0"/>
                  </a:moveTo>
                  <a:lnTo>
                    <a:pt x="126956" y="0"/>
                  </a:lnTo>
                  <a:lnTo>
                    <a:pt x="126956" y="19837"/>
                  </a:lnTo>
                  <a:lnTo>
                    <a:pt x="0" y="1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2" id="72"/>
            <p:cNvSpPr/>
            <p:nvPr/>
          </p:nvSpPr>
          <p:spPr>
            <a:xfrm flipH="false" flipV="false" rot="-1149867">
              <a:off x="2686439" y="1448612"/>
              <a:ext cx="251936" cy="139182"/>
            </a:xfrm>
            <a:custGeom>
              <a:avLst/>
              <a:gdLst/>
              <a:ahLst/>
              <a:cxnLst/>
              <a:rect r="r" b="b" t="t" l="l"/>
              <a:pathLst>
                <a:path h="139182" w="251936">
                  <a:moveTo>
                    <a:pt x="0" y="0"/>
                  </a:moveTo>
                  <a:lnTo>
                    <a:pt x="251937" y="0"/>
                  </a:lnTo>
                  <a:lnTo>
                    <a:pt x="251937" y="139182"/>
                  </a:lnTo>
                  <a:lnTo>
                    <a:pt x="0" y="13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239280">
              <a:off x="2779893" y="1555700"/>
              <a:ext cx="251936" cy="139182"/>
            </a:xfrm>
            <a:custGeom>
              <a:avLst/>
              <a:gdLst/>
              <a:ahLst/>
              <a:cxnLst/>
              <a:rect r="r" b="b" t="t" l="l"/>
              <a:pathLst>
                <a:path h="139182" w="251936">
                  <a:moveTo>
                    <a:pt x="0" y="0"/>
                  </a:moveTo>
                  <a:lnTo>
                    <a:pt x="251936" y="0"/>
                  </a:lnTo>
                  <a:lnTo>
                    <a:pt x="251936" y="139182"/>
                  </a:lnTo>
                  <a:lnTo>
                    <a:pt x="0" y="13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239280">
              <a:off x="2697769" y="1669219"/>
              <a:ext cx="251936" cy="139182"/>
            </a:xfrm>
            <a:custGeom>
              <a:avLst/>
              <a:gdLst/>
              <a:ahLst/>
              <a:cxnLst/>
              <a:rect r="r" b="b" t="t" l="l"/>
              <a:pathLst>
                <a:path h="139182" w="251936">
                  <a:moveTo>
                    <a:pt x="0" y="0"/>
                  </a:moveTo>
                  <a:lnTo>
                    <a:pt x="251936" y="0"/>
                  </a:lnTo>
                  <a:lnTo>
                    <a:pt x="251936" y="139183"/>
                  </a:lnTo>
                  <a:lnTo>
                    <a:pt x="0" y="139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120229">
              <a:off x="143216" y="1222647"/>
              <a:ext cx="448957" cy="298557"/>
            </a:xfrm>
            <a:custGeom>
              <a:avLst/>
              <a:gdLst/>
              <a:ahLst/>
              <a:cxnLst/>
              <a:rect r="r" b="b" t="t" l="l"/>
              <a:pathLst>
                <a:path h="298557" w="448957">
                  <a:moveTo>
                    <a:pt x="0" y="0"/>
                  </a:moveTo>
                  <a:lnTo>
                    <a:pt x="448957" y="0"/>
                  </a:lnTo>
                  <a:lnTo>
                    <a:pt x="448957" y="298557"/>
                  </a:lnTo>
                  <a:lnTo>
                    <a:pt x="0" y="29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0">
              <a:off x="1784496" y="1603708"/>
              <a:ext cx="132444" cy="20694"/>
            </a:xfrm>
            <a:custGeom>
              <a:avLst/>
              <a:gdLst/>
              <a:ahLst/>
              <a:cxnLst/>
              <a:rect r="r" b="b" t="t" l="l"/>
              <a:pathLst>
                <a:path h="20694" w="132444">
                  <a:moveTo>
                    <a:pt x="0" y="0"/>
                  </a:moveTo>
                  <a:lnTo>
                    <a:pt x="132444" y="0"/>
                  </a:lnTo>
                  <a:lnTo>
                    <a:pt x="132444" y="20694"/>
                  </a:lnTo>
                  <a:lnTo>
                    <a:pt x="0" y="20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7" id="77"/>
            <p:cNvSpPr/>
            <p:nvPr/>
          </p:nvSpPr>
          <p:spPr>
            <a:xfrm flipH="false" flipV="false" rot="-6003037">
              <a:off x="-63056" y="277690"/>
              <a:ext cx="1536682" cy="1160195"/>
            </a:xfrm>
            <a:custGeom>
              <a:avLst/>
              <a:gdLst/>
              <a:ahLst/>
              <a:cxnLst/>
              <a:rect r="r" b="b" t="t" l="l"/>
              <a:pathLst>
                <a:path h="1160195" w="1536682">
                  <a:moveTo>
                    <a:pt x="0" y="0"/>
                  </a:moveTo>
                  <a:lnTo>
                    <a:pt x="1536682" y="0"/>
                  </a:lnTo>
                  <a:lnTo>
                    <a:pt x="1536682" y="1160195"/>
                  </a:lnTo>
                  <a:lnTo>
                    <a:pt x="0" y="1160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8" id="78"/>
            <p:cNvSpPr/>
            <p:nvPr/>
          </p:nvSpPr>
          <p:spPr>
            <a:xfrm flipH="false" flipV="false" rot="934101">
              <a:off x="1849311" y="270243"/>
              <a:ext cx="499033" cy="581963"/>
            </a:xfrm>
            <a:custGeom>
              <a:avLst/>
              <a:gdLst/>
              <a:ahLst/>
              <a:cxnLst/>
              <a:rect r="r" b="b" t="t" l="l"/>
              <a:pathLst>
                <a:path h="581963" w="499033">
                  <a:moveTo>
                    <a:pt x="0" y="0"/>
                  </a:moveTo>
                  <a:lnTo>
                    <a:pt x="499033" y="0"/>
                  </a:lnTo>
                  <a:lnTo>
                    <a:pt x="499033" y="581963"/>
                  </a:lnTo>
                  <a:lnTo>
                    <a:pt x="0" y="581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9" id="79"/>
            <p:cNvGrpSpPr/>
            <p:nvPr/>
          </p:nvGrpSpPr>
          <p:grpSpPr>
            <a:xfrm rot="0">
              <a:off x="709952" y="1160204"/>
              <a:ext cx="1593041" cy="452510"/>
              <a:chOff x="0" y="0"/>
              <a:chExt cx="2168996" cy="616112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2070209">
              <a:off x="739601" y="1052020"/>
              <a:ext cx="310025" cy="200956"/>
              <a:chOff x="0" y="0"/>
              <a:chExt cx="422113" cy="273611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3" id="83"/>
            <p:cNvGrpSpPr/>
            <p:nvPr/>
          </p:nvGrpSpPr>
          <p:grpSpPr>
            <a:xfrm rot="-2238842">
              <a:off x="1787133" y="747241"/>
              <a:ext cx="389594" cy="604080"/>
              <a:chOff x="0" y="0"/>
              <a:chExt cx="530449" cy="822482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5" id="85"/>
            <p:cNvGrpSpPr/>
            <p:nvPr/>
          </p:nvGrpSpPr>
          <p:grpSpPr>
            <a:xfrm rot="-5400000">
              <a:off x="1271116" y="576842"/>
              <a:ext cx="469058" cy="759632"/>
              <a:chOff x="0" y="0"/>
              <a:chExt cx="638643" cy="1034272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7" id="87"/>
            <p:cNvGrpSpPr/>
            <p:nvPr/>
          </p:nvGrpSpPr>
          <p:grpSpPr>
            <a:xfrm rot="2070209">
              <a:off x="844549" y="968203"/>
              <a:ext cx="396003" cy="200956"/>
              <a:chOff x="0" y="0"/>
              <a:chExt cx="539175" cy="273611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9" id="89"/>
            <p:cNvGrpSpPr/>
            <p:nvPr/>
          </p:nvGrpSpPr>
          <p:grpSpPr>
            <a:xfrm rot="2070209">
              <a:off x="951794" y="792262"/>
              <a:ext cx="310025" cy="200956"/>
              <a:chOff x="0" y="0"/>
              <a:chExt cx="422113" cy="273611"/>
            </a:xfrm>
          </p:grpSpPr>
          <p:sp>
            <p:nvSpPr>
              <p:cNvPr name="Freeform 90" id="90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1" id="91"/>
            <p:cNvGrpSpPr/>
            <p:nvPr/>
          </p:nvGrpSpPr>
          <p:grpSpPr>
            <a:xfrm rot="0">
              <a:off x="978027" y="625516"/>
              <a:ext cx="427516" cy="418814"/>
              <a:chOff x="0" y="0"/>
              <a:chExt cx="6350000" cy="6350000"/>
            </a:xfrm>
          </p:grpSpPr>
          <p:sp>
            <p:nvSpPr>
              <p:cNvPr name="Freeform 92" id="9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3" id="93"/>
            <p:cNvGrpSpPr/>
            <p:nvPr/>
          </p:nvGrpSpPr>
          <p:grpSpPr>
            <a:xfrm rot="0">
              <a:off x="1195620" y="633967"/>
              <a:ext cx="689841" cy="200956"/>
              <a:chOff x="0" y="0"/>
              <a:chExt cx="939249" cy="273611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5" id="95"/>
            <p:cNvGrpSpPr/>
            <p:nvPr/>
          </p:nvGrpSpPr>
          <p:grpSpPr>
            <a:xfrm rot="0">
              <a:off x="1601781" y="625516"/>
              <a:ext cx="427516" cy="418814"/>
              <a:chOff x="0" y="0"/>
              <a:chExt cx="6350000" cy="6350000"/>
            </a:xfrm>
          </p:grpSpPr>
          <p:sp>
            <p:nvSpPr>
              <p:cNvPr name="Freeform 96" id="9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7" id="97"/>
            <p:cNvGrpSpPr/>
            <p:nvPr/>
          </p:nvGrpSpPr>
          <p:grpSpPr>
            <a:xfrm rot="85072">
              <a:off x="718394" y="824933"/>
              <a:ext cx="125186" cy="81145"/>
              <a:chOff x="0" y="0"/>
              <a:chExt cx="422113" cy="273611"/>
            </a:xfrm>
          </p:grpSpPr>
          <p:sp>
            <p:nvSpPr>
              <p:cNvPr name="Freeform 98" id="98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9" id="99"/>
            <p:cNvGrpSpPr/>
            <p:nvPr/>
          </p:nvGrpSpPr>
          <p:grpSpPr>
            <a:xfrm rot="85072">
              <a:off x="2176823" y="824933"/>
              <a:ext cx="125186" cy="81145"/>
              <a:chOff x="0" y="0"/>
              <a:chExt cx="422113" cy="273611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1" id="101"/>
            <p:cNvGrpSpPr/>
            <p:nvPr/>
          </p:nvGrpSpPr>
          <p:grpSpPr>
            <a:xfrm rot="85072">
              <a:off x="2048990" y="1573707"/>
              <a:ext cx="252380" cy="134269"/>
              <a:chOff x="0" y="0"/>
              <a:chExt cx="850998" cy="452738"/>
            </a:xfrm>
          </p:grpSpPr>
          <p:sp>
            <p:nvSpPr>
              <p:cNvPr name="Freeform 102" id="102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3" id="103"/>
            <p:cNvGrpSpPr/>
            <p:nvPr/>
          </p:nvGrpSpPr>
          <p:grpSpPr>
            <a:xfrm rot="85072">
              <a:off x="711575" y="1573707"/>
              <a:ext cx="252380" cy="134269"/>
              <a:chOff x="0" y="0"/>
              <a:chExt cx="850998" cy="452738"/>
            </a:xfrm>
          </p:grpSpPr>
          <p:sp>
            <p:nvSpPr>
              <p:cNvPr name="Freeform 104" id="104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5" id="105"/>
            <p:cNvSpPr/>
            <p:nvPr/>
          </p:nvSpPr>
          <p:spPr>
            <a:xfrm flipH="false" flipV="false" rot="0">
              <a:off x="665082" y="607777"/>
              <a:ext cx="1671926" cy="1147360"/>
            </a:xfrm>
            <a:custGeom>
              <a:avLst/>
              <a:gdLst/>
              <a:ahLst/>
              <a:cxnLst/>
              <a:rect r="r" b="b" t="t" l="l"/>
              <a:pathLst>
                <a:path h="1147360" w="1671926">
                  <a:moveTo>
                    <a:pt x="0" y="0"/>
                  </a:moveTo>
                  <a:lnTo>
                    <a:pt x="1671926" y="0"/>
                  </a:lnTo>
                  <a:lnTo>
                    <a:pt x="1671926" y="1147360"/>
                  </a:lnTo>
                  <a:lnTo>
                    <a:pt x="0" y="1147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6" id="106"/>
            <p:cNvSpPr/>
            <p:nvPr/>
          </p:nvSpPr>
          <p:spPr>
            <a:xfrm flipH="false" flipV="true" rot="-1144864">
              <a:off x="235575" y="1471326"/>
              <a:ext cx="349911" cy="252373"/>
            </a:xfrm>
            <a:custGeom>
              <a:avLst/>
              <a:gdLst/>
              <a:ahLst/>
              <a:cxnLst/>
              <a:rect r="r" b="b" t="t" l="l"/>
              <a:pathLst>
                <a:path h="252373" w="349911">
                  <a:moveTo>
                    <a:pt x="0" y="252374"/>
                  </a:moveTo>
                  <a:lnTo>
                    <a:pt x="349911" y="252374"/>
                  </a:lnTo>
                  <a:lnTo>
                    <a:pt x="349911" y="0"/>
                  </a:lnTo>
                  <a:lnTo>
                    <a:pt x="0" y="0"/>
                  </a:lnTo>
                  <a:lnTo>
                    <a:pt x="0" y="25237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7" id="107"/>
            <p:cNvSpPr/>
            <p:nvPr/>
          </p:nvSpPr>
          <p:spPr>
            <a:xfrm flipH="false" flipV="false" rot="0">
              <a:off x="1331131" y="726447"/>
              <a:ext cx="339829" cy="515869"/>
            </a:xfrm>
            <a:custGeom>
              <a:avLst/>
              <a:gdLst/>
              <a:ahLst/>
              <a:cxnLst/>
              <a:rect r="r" b="b" t="t" l="l"/>
              <a:pathLst>
                <a:path h="515869" w="339829">
                  <a:moveTo>
                    <a:pt x="0" y="0"/>
                  </a:moveTo>
                  <a:lnTo>
                    <a:pt x="339828" y="0"/>
                  </a:lnTo>
                  <a:lnTo>
                    <a:pt x="339828" y="515869"/>
                  </a:lnTo>
                  <a:lnTo>
                    <a:pt x="0" y="515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8" id="108"/>
            <p:cNvSpPr/>
            <p:nvPr/>
          </p:nvSpPr>
          <p:spPr>
            <a:xfrm flipH="false" flipV="false" rot="0">
              <a:off x="1347924" y="773620"/>
              <a:ext cx="286395" cy="434755"/>
            </a:xfrm>
            <a:custGeom>
              <a:avLst/>
              <a:gdLst/>
              <a:ahLst/>
              <a:cxnLst/>
              <a:rect r="r" b="b" t="t" l="l"/>
              <a:pathLst>
                <a:path h="434755" w="286395">
                  <a:moveTo>
                    <a:pt x="0" y="0"/>
                  </a:moveTo>
                  <a:lnTo>
                    <a:pt x="286394" y="0"/>
                  </a:lnTo>
                  <a:lnTo>
                    <a:pt x="286394" y="434755"/>
                  </a:lnTo>
                  <a:lnTo>
                    <a:pt x="0" y="43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5531696" y="2749714"/>
            <a:ext cx="1168406" cy="1067516"/>
            <a:chOff x="0" y="0"/>
            <a:chExt cx="1557874" cy="1423355"/>
          </a:xfrm>
        </p:grpSpPr>
        <p:sp>
          <p:nvSpPr>
            <p:cNvPr name="Freeform 110" id="110"/>
            <p:cNvSpPr/>
            <p:nvPr/>
          </p:nvSpPr>
          <p:spPr>
            <a:xfrm flipH="false" flipV="false" rot="-6003037">
              <a:off x="-46864" y="206384"/>
              <a:ext cx="1142088" cy="862276"/>
            </a:xfrm>
            <a:custGeom>
              <a:avLst/>
              <a:gdLst/>
              <a:ahLst/>
              <a:cxnLst/>
              <a:rect r="r" b="b" t="t" l="l"/>
              <a:pathLst>
                <a:path h="862276" w="1142088">
                  <a:moveTo>
                    <a:pt x="0" y="0"/>
                  </a:moveTo>
                  <a:lnTo>
                    <a:pt x="1142087" y="0"/>
                  </a:lnTo>
                  <a:lnTo>
                    <a:pt x="1142087" y="862276"/>
                  </a:lnTo>
                  <a:lnTo>
                    <a:pt x="0" y="862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1" id="111"/>
            <p:cNvSpPr/>
            <p:nvPr/>
          </p:nvSpPr>
          <p:spPr>
            <a:xfrm flipH="false" flipV="false" rot="0">
              <a:off x="340853" y="622201"/>
              <a:ext cx="1217021" cy="677526"/>
            </a:xfrm>
            <a:custGeom>
              <a:avLst/>
              <a:gdLst/>
              <a:ahLst/>
              <a:cxnLst/>
              <a:rect r="r" b="b" t="t" l="l"/>
              <a:pathLst>
                <a:path h="677526" w="1217021">
                  <a:moveTo>
                    <a:pt x="0" y="0"/>
                  </a:moveTo>
                  <a:lnTo>
                    <a:pt x="1217021" y="0"/>
                  </a:lnTo>
                  <a:lnTo>
                    <a:pt x="1217021" y="677526"/>
                  </a:lnTo>
                  <a:lnTo>
                    <a:pt x="0" y="677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-14086" t="0" r="0" b="-12455"/>
              </a:stretch>
            </a:blipFill>
          </p:spPr>
        </p:sp>
        <p:sp>
          <p:nvSpPr>
            <p:cNvPr name="Freeform 112" id="112"/>
            <p:cNvSpPr/>
            <p:nvPr/>
          </p:nvSpPr>
          <p:spPr>
            <a:xfrm flipH="false" flipV="false" rot="0">
              <a:off x="422405" y="921765"/>
              <a:ext cx="294329" cy="294329"/>
            </a:xfrm>
            <a:custGeom>
              <a:avLst/>
              <a:gdLst/>
              <a:ahLst/>
              <a:cxnLst/>
              <a:rect r="r" b="b" t="t" l="l"/>
              <a:pathLst>
                <a:path h="294329" w="294329">
                  <a:moveTo>
                    <a:pt x="0" y="0"/>
                  </a:moveTo>
                  <a:lnTo>
                    <a:pt x="294329" y="0"/>
                  </a:lnTo>
                  <a:lnTo>
                    <a:pt x="294329" y="294329"/>
                  </a:lnTo>
                  <a:lnTo>
                    <a:pt x="0" y="294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3" id="113"/>
            <p:cNvSpPr/>
            <p:nvPr/>
          </p:nvSpPr>
          <p:spPr>
            <a:xfrm flipH="false" flipV="false" rot="0">
              <a:off x="462792" y="1048505"/>
              <a:ext cx="121921" cy="19050"/>
            </a:xfrm>
            <a:custGeom>
              <a:avLst/>
              <a:gdLst/>
              <a:ahLst/>
              <a:cxnLst/>
              <a:rect r="r" b="b" t="t" l="l"/>
              <a:pathLst>
                <a:path h="19050" w="121921">
                  <a:moveTo>
                    <a:pt x="0" y="0"/>
                  </a:moveTo>
                  <a:lnTo>
                    <a:pt x="121921" y="0"/>
                  </a:lnTo>
                  <a:lnTo>
                    <a:pt x="121921" y="19051"/>
                  </a:lnTo>
                  <a:lnTo>
                    <a:pt x="0" y="19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4" id="114"/>
            <p:cNvSpPr/>
            <p:nvPr/>
          </p:nvSpPr>
          <p:spPr>
            <a:xfrm flipH="false" flipV="false" rot="0">
              <a:off x="422405" y="772774"/>
              <a:ext cx="330303" cy="501409"/>
            </a:xfrm>
            <a:custGeom>
              <a:avLst/>
              <a:gdLst/>
              <a:ahLst/>
              <a:cxnLst/>
              <a:rect r="r" b="b" t="t" l="l"/>
              <a:pathLst>
                <a:path h="501409" w="330303">
                  <a:moveTo>
                    <a:pt x="0" y="0"/>
                  </a:moveTo>
                  <a:lnTo>
                    <a:pt x="330303" y="0"/>
                  </a:lnTo>
                  <a:lnTo>
                    <a:pt x="330303" y="501409"/>
                  </a:lnTo>
                  <a:lnTo>
                    <a:pt x="0" y="501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5" id="115"/>
            <p:cNvSpPr/>
            <p:nvPr/>
          </p:nvSpPr>
          <p:spPr>
            <a:xfrm flipH="false" flipV="false" rot="0">
              <a:off x="438727" y="818625"/>
              <a:ext cx="278367" cy="422569"/>
            </a:xfrm>
            <a:custGeom>
              <a:avLst/>
              <a:gdLst/>
              <a:ahLst/>
              <a:cxnLst/>
              <a:rect r="r" b="b" t="t" l="l"/>
              <a:pathLst>
                <a:path h="422569" w="278367">
                  <a:moveTo>
                    <a:pt x="0" y="0"/>
                  </a:moveTo>
                  <a:lnTo>
                    <a:pt x="278367" y="0"/>
                  </a:lnTo>
                  <a:lnTo>
                    <a:pt x="278367" y="422569"/>
                  </a:lnTo>
                  <a:lnTo>
                    <a:pt x="0" y="422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6" id="116"/>
            <p:cNvSpPr/>
            <p:nvPr/>
          </p:nvSpPr>
          <p:spPr>
            <a:xfrm flipH="false" flipV="false" rot="0">
              <a:off x="292004" y="1230916"/>
              <a:ext cx="192439" cy="192439"/>
            </a:xfrm>
            <a:custGeom>
              <a:avLst/>
              <a:gdLst/>
              <a:ahLst/>
              <a:cxnLst/>
              <a:rect r="r" b="b" t="t" l="l"/>
              <a:pathLst>
                <a:path h="192439" w="192439">
                  <a:moveTo>
                    <a:pt x="0" y="0"/>
                  </a:moveTo>
                  <a:lnTo>
                    <a:pt x="192438" y="0"/>
                  </a:lnTo>
                  <a:lnTo>
                    <a:pt x="192438" y="192439"/>
                  </a:lnTo>
                  <a:lnTo>
                    <a:pt x="0" y="19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7" id="117"/>
            <p:cNvSpPr/>
            <p:nvPr/>
          </p:nvSpPr>
          <p:spPr>
            <a:xfrm flipH="false" flipV="false" rot="0">
              <a:off x="799536" y="1115636"/>
              <a:ext cx="237713" cy="237713"/>
            </a:xfrm>
            <a:custGeom>
              <a:avLst/>
              <a:gdLst/>
              <a:ahLst/>
              <a:cxnLst/>
              <a:rect r="r" b="b" t="t" l="l"/>
              <a:pathLst>
                <a:path h="237713" w="237713">
                  <a:moveTo>
                    <a:pt x="0" y="0"/>
                  </a:moveTo>
                  <a:lnTo>
                    <a:pt x="237712" y="0"/>
                  </a:lnTo>
                  <a:lnTo>
                    <a:pt x="237712" y="237712"/>
                  </a:lnTo>
                  <a:lnTo>
                    <a:pt x="0" y="237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8" id="118"/>
            <p:cNvSpPr/>
            <p:nvPr/>
          </p:nvSpPr>
          <p:spPr>
            <a:xfrm flipH="false" flipV="false" rot="0">
              <a:off x="799536" y="1185642"/>
              <a:ext cx="237713" cy="237713"/>
            </a:xfrm>
            <a:custGeom>
              <a:avLst/>
              <a:gdLst/>
              <a:ahLst/>
              <a:cxnLst/>
              <a:rect r="r" b="b" t="t" l="l"/>
              <a:pathLst>
                <a:path h="237713" w="237713">
                  <a:moveTo>
                    <a:pt x="0" y="0"/>
                  </a:moveTo>
                  <a:lnTo>
                    <a:pt x="237712" y="0"/>
                  </a:lnTo>
                  <a:lnTo>
                    <a:pt x="237712" y="237713"/>
                  </a:lnTo>
                  <a:lnTo>
                    <a:pt x="0" y="237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9" id="119"/>
            <p:cNvSpPr/>
            <p:nvPr/>
          </p:nvSpPr>
          <p:spPr>
            <a:xfrm flipH="false" flipV="true" rot="-4226811">
              <a:off x="966214" y="884743"/>
              <a:ext cx="246701" cy="261781"/>
            </a:xfrm>
            <a:custGeom>
              <a:avLst/>
              <a:gdLst/>
              <a:ahLst/>
              <a:cxnLst/>
              <a:rect r="r" b="b" t="t" l="l"/>
              <a:pathLst>
                <a:path h="261781" w="246701">
                  <a:moveTo>
                    <a:pt x="0" y="261781"/>
                  </a:moveTo>
                  <a:lnTo>
                    <a:pt x="246701" y="261781"/>
                  </a:lnTo>
                  <a:lnTo>
                    <a:pt x="246701" y="0"/>
                  </a:lnTo>
                  <a:lnTo>
                    <a:pt x="0" y="0"/>
                  </a:lnTo>
                  <a:lnTo>
                    <a:pt x="0" y="26178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0" id="120"/>
          <p:cNvSpPr/>
          <p:nvPr/>
        </p:nvSpPr>
        <p:spPr>
          <a:xfrm flipH="false" flipV="false" rot="310133">
            <a:off x="7176042" y="2929637"/>
            <a:ext cx="856566" cy="646707"/>
          </a:xfrm>
          <a:custGeom>
            <a:avLst/>
            <a:gdLst/>
            <a:ahLst/>
            <a:cxnLst/>
            <a:rect r="r" b="b" t="t" l="l"/>
            <a:pathLst>
              <a:path h="646707" w="856566">
                <a:moveTo>
                  <a:pt x="0" y="0"/>
                </a:moveTo>
                <a:lnTo>
                  <a:pt x="856566" y="0"/>
                </a:lnTo>
                <a:lnTo>
                  <a:pt x="856566" y="646707"/>
                </a:lnTo>
                <a:lnTo>
                  <a:pt x="0" y="646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6833696" y="2990500"/>
            <a:ext cx="538931" cy="597153"/>
          </a:xfrm>
          <a:custGeom>
            <a:avLst/>
            <a:gdLst/>
            <a:ahLst/>
            <a:cxnLst/>
            <a:rect r="r" b="b" t="t" l="l"/>
            <a:pathLst>
              <a:path h="597153" w="538931">
                <a:moveTo>
                  <a:pt x="0" y="0"/>
                </a:moveTo>
                <a:lnTo>
                  <a:pt x="538931" y="0"/>
                </a:lnTo>
                <a:lnTo>
                  <a:pt x="538931" y="597153"/>
                </a:lnTo>
                <a:lnTo>
                  <a:pt x="0" y="59715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7020633" y="3140699"/>
            <a:ext cx="242759" cy="242759"/>
          </a:xfrm>
          <a:custGeom>
            <a:avLst/>
            <a:gdLst/>
            <a:ahLst/>
            <a:cxnLst/>
            <a:rect r="r" b="b" t="t" l="l"/>
            <a:pathLst>
              <a:path h="242759" w="242759">
                <a:moveTo>
                  <a:pt x="0" y="0"/>
                </a:moveTo>
                <a:lnTo>
                  <a:pt x="242759" y="0"/>
                </a:lnTo>
                <a:lnTo>
                  <a:pt x="242759" y="242759"/>
                </a:lnTo>
                <a:lnTo>
                  <a:pt x="0" y="24275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7020633" y="3125823"/>
            <a:ext cx="259642" cy="394144"/>
          </a:xfrm>
          <a:custGeom>
            <a:avLst/>
            <a:gdLst/>
            <a:ahLst/>
            <a:cxnLst/>
            <a:rect r="r" b="b" t="t" l="l"/>
            <a:pathLst>
              <a:path h="394144" w="259642">
                <a:moveTo>
                  <a:pt x="0" y="0"/>
                </a:moveTo>
                <a:lnTo>
                  <a:pt x="259642" y="0"/>
                </a:lnTo>
                <a:lnTo>
                  <a:pt x="259642" y="394144"/>
                </a:lnTo>
                <a:lnTo>
                  <a:pt x="0" y="3941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7052261" y="3193776"/>
            <a:ext cx="177125" cy="268880"/>
          </a:xfrm>
          <a:custGeom>
            <a:avLst/>
            <a:gdLst/>
            <a:ahLst/>
            <a:cxnLst/>
            <a:rect r="r" b="b" t="t" l="l"/>
            <a:pathLst>
              <a:path h="268880" w="177125">
                <a:moveTo>
                  <a:pt x="0" y="0"/>
                </a:moveTo>
                <a:lnTo>
                  <a:pt x="177125" y="0"/>
                </a:lnTo>
                <a:lnTo>
                  <a:pt x="177125" y="268880"/>
                </a:lnTo>
                <a:lnTo>
                  <a:pt x="0" y="2688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true" rot="-2377504">
            <a:off x="7190004" y="3441797"/>
            <a:ext cx="185026" cy="196336"/>
          </a:xfrm>
          <a:custGeom>
            <a:avLst/>
            <a:gdLst/>
            <a:ahLst/>
            <a:cxnLst/>
            <a:rect r="r" b="b" t="t" l="l"/>
            <a:pathLst>
              <a:path h="196336" w="185026">
                <a:moveTo>
                  <a:pt x="0" y="196336"/>
                </a:moveTo>
                <a:lnTo>
                  <a:pt x="185026" y="196336"/>
                </a:lnTo>
                <a:lnTo>
                  <a:pt x="185026" y="0"/>
                </a:lnTo>
                <a:lnTo>
                  <a:pt x="0" y="0"/>
                </a:lnTo>
                <a:lnTo>
                  <a:pt x="0" y="1963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5400000">
            <a:off x="2708650" y="4336004"/>
            <a:ext cx="4929875" cy="43136"/>
          </a:xfrm>
          <a:custGeom>
            <a:avLst/>
            <a:gdLst/>
            <a:ahLst/>
            <a:cxnLst/>
            <a:rect r="r" b="b" t="t" l="l"/>
            <a:pathLst>
              <a:path h="43136" w="4929875">
                <a:moveTo>
                  <a:pt x="0" y="0"/>
                </a:moveTo>
                <a:lnTo>
                  <a:pt x="4929875" y="0"/>
                </a:lnTo>
                <a:lnTo>
                  <a:pt x="4929875" y="43136"/>
                </a:lnTo>
                <a:lnTo>
                  <a:pt x="0" y="4313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395097" y="4357572"/>
            <a:ext cx="3901440" cy="624230"/>
          </a:xfrm>
          <a:custGeom>
            <a:avLst/>
            <a:gdLst/>
            <a:ahLst/>
            <a:cxnLst/>
            <a:rect r="r" b="b" t="t" l="l"/>
            <a:pathLst>
              <a:path h="624230" w="3901440">
                <a:moveTo>
                  <a:pt x="0" y="0"/>
                </a:moveTo>
                <a:lnTo>
                  <a:pt x="3901440" y="0"/>
                </a:lnTo>
                <a:lnTo>
                  <a:pt x="3901440" y="624230"/>
                </a:lnTo>
                <a:lnTo>
                  <a:pt x="0" y="62423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8" id="128"/>
          <p:cNvGrpSpPr/>
          <p:nvPr/>
        </p:nvGrpSpPr>
        <p:grpSpPr>
          <a:xfrm rot="0">
            <a:off x="7938607" y="2678868"/>
            <a:ext cx="1636957" cy="1138362"/>
            <a:chOff x="0" y="0"/>
            <a:chExt cx="2182610" cy="1517816"/>
          </a:xfrm>
        </p:grpSpPr>
        <p:sp>
          <p:nvSpPr>
            <p:cNvPr name="Freeform 129" id="129"/>
            <p:cNvSpPr/>
            <p:nvPr/>
          </p:nvSpPr>
          <p:spPr>
            <a:xfrm flipH="false" flipV="false" rot="-2485143">
              <a:off x="898121" y="269949"/>
              <a:ext cx="1142088" cy="862276"/>
            </a:xfrm>
            <a:custGeom>
              <a:avLst/>
              <a:gdLst/>
              <a:ahLst/>
              <a:cxnLst/>
              <a:rect r="r" b="b" t="t" l="l"/>
              <a:pathLst>
                <a:path h="862276" w="1142088">
                  <a:moveTo>
                    <a:pt x="0" y="0"/>
                  </a:moveTo>
                  <a:lnTo>
                    <a:pt x="1142088" y="0"/>
                  </a:lnTo>
                  <a:lnTo>
                    <a:pt x="1142088" y="862276"/>
                  </a:lnTo>
                  <a:lnTo>
                    <a:pt x="0" y="862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30" id="130"/>
            <p:cNvGrpSpPr/>
            <p:nvPr/>
          </p:nvGrpSpPr>
          <p:grpSpPr>
            <a:xfrm rot="0">
              <a:off x="1193383" y="923938"/>
              <a:ext cx="425527" cy="425527"/>
              <a:chOff x="0" y="0"/>
              <a:chExt cx="812800" cy="812800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2" id="132"/>
              <p:cNvSpPr txBox="true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anchor="ctr" rtlCol="false" tIns="70220" lIns="70220" bIns="70220" rIns="7022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Freeform 133" id="133"/>
            <p:cNvSpPr/>
            <p:nvPr/>
          </p:nvSpPr>
          <p:spPr>
            <a:xfrm flipH="false" flipV="false" rot="0">
              <a:off x="0" y="467775"/>
              <a:ext cx="1624461" cy="885331"/>
            </a:xfrm>
            <a:custGeom>
              <a:avLst/>
              <a:gdLst/>
              <a:ahLst/>
              <a:cxnLst/>
              <a:rect r="r" b="b" t="t" l="l"/>
              <a:pathLst>
                <a:path h="885331" w="1624461">
                  <a:moveTo>
                    <a:pt x="0" y="0"/>
                  </a:moveTo>
                  <a:lnTo>
                    <a:pt x="1624461" y="0"/>
                  </a:lnTo>
                  <a:lnTo>
                    <a:pt x="1624461" y="885331"/>
                  </a:lnTo>
                  <a:lnTo>
                    <a:pt x="0" y="88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4" id="134"/>
            <p:cNvSpPr/>
            <p:nvPr/>
          </p:nvSpPr>
          <p:spPr>
            <a:xfrm flipH="false" flipV="false" rot="0">
              <a:off x="1312218" y="297139"/>
              <a:ext cx="312244" cy="473994"/>
            </a:xfrm>
            <a:custGeom>
              <a:avLst/>
              <a:gdLst/>
              <a:ahLst/>
              <a:cxnLst/>
              <a:rect r="r" b="b" t="t" l="l"/>
              <a:pathLst>
                <a:path h="473994" w="312244">
                  <a:moveTo>
                    <a:pt x="0" y="0"/>
                  </a:moveTo>
                  <a:lnTo>
                    <a:pt x="312243" y="0"/>
                  </a:lnTo>
                  <a:lnTo>
                    <a:pt x="312243" y="473994"/>
                  </a:lnTo>
                  <a:lnTo>
                    <a:pt x="0" y="473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5" id="135"/>
            <p:cNvSpPr/>
            <p:nvPr/>
          </p:nvSpPr>
          <p:spPr>
            <a:xfrm flipH="false" flipV="true" rot="-3852711">
              <a:off x="1486573" y="1018733"/>
              <a:ext cx="411925" cy="437105"/>
            </a:xfrm>
            <a:custGeom>
              <a:avLst/>
              <a:gdLst/>
              <a:ahLst/>
              <a:cxnLst/>
              <a:rect r="r" b="b" t="t" l="l"/>
              <a:pathLst>
                <a:path h="437105" w="411925">
                  <a:moveTo>
                    <a:pt x="0" y="437105"/>
                  </a:moveTo>
                  <a:lnTo>
                    <a:pt x="411925" y="437105"/>
                  </a:lnTo>
                  <a:lnTo>
                    <a:pt x="411925" y="0"/>
                  </a:lnTo>
                  <a:lnTo>
                    <a:pt x="0" y="0"/>
                  </a:lnTo>
                  <a:lnTo>
                    <a:pt x="0" y="43710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6" id="136"/>
          <p:cNvSpPr txBox="true"/>
          <p:nvPr/>
        </p:nvSpPr>
        <p:spPr>
          <a:xfrm rot="0">
            <a:off x="708216" y="1879087"/>
            <a:ext cx="146313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E0475A"/>
                </a:solidFill>
                <a:latin typeface="Libre Baskerville Bold"/>
              </a:rPr>
              <a:t>Passenger EVs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5783106" y="1850512"/>
            <a:ext cx="339832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E0475A"/>
                </a:solidFill>
                <a:latin typeface="Libre Baskerville Bold"/>
              </a:rPr>
              <a:t>Light Electric Vehicles &amp; Light Delivery EVs</a:t>
            </a:r>
          </a:p>
        </p:txBody>
      </p:sp>
      <p:sp>
        <p:nvSpPr>
          <p:cNvPr name="TextBox 138" id="138"/>
          <p:cNvSpPr txBox="true"/>
          <p:nvPr/>
        </p:nvSpPr>
        <p:spPr>
          <a:xfrm rot="0">
            <a:off x="304175" y="4375158"/>
            <a:ext cx="4738759" cy="2475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Very high quality LiB cells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Sophisticated BMS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Rigorous testing &amp; certifications 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Excellent occupant safety 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Low wear &amp; tear in daily use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Typically outside / open space</a:t>
            </a:r>
          </a:p>
        </p:txBody>
      </p:sp>
      <p:sp>
        <p:nvSpPr>
          <p:cNvPr name="TextBox 139" id="139"/>
          <p:cNvSpPr txBox="true"/>
          <p:nvPr/>
        </p:nvSpPr>
        <p:spPr>
          <a:xfrm rot="0">
            <a:off x="5476573" y="4375158"/>
            <a:ext cx="3940549" cy="2475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Often poorly constructed LiB cells &amp; BMS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No standards or regulations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Few safety considerations 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High wear &amp; tear</a:t>
            </a:r>
          </a:p>
          <a:p>
            <a:pPr marL="388620" indent="-194310" lvl="1">
              <a:lnSpc>
                <a:spcPts val="3366"/>
              </a:lnSpc>
              <a:buFont typeface="Arial"/>
              <a:buChar char="•"/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Stored &amp; charged indoors</a:t>
            </a:r>
          </a:p>
        </p:txBody>
      </p:sp>
      <p:sp>
        <p:nvSpPr>
          <p:cNvPr name="TextBox 140" id="140"/>
          <p:cNvSpPr txBox="true"/>
          <p:nvPr/>
        </p:nvSpPr>
        <p:spPr>
          <a:xfrm rot="0">
            <a:off x="731520" y="452931"/>
            <a:ext cx="844991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Why?</a:t>
            </a:r>
          </a:p>
        </p:txBody>
      </p:sp>
      <p:sp>
        <p:nvSpPr>
          <p:cNvPr name="TextBox 141" id="141"/>
          <p:cNvSpPr txBox="true"/>
          <p:nvPr/>
        </p:nvSpPr>
        <p:spPr>
          <a:xfrm rot="0">
            <a:off x="731520" y="1062796"/>
            <a:ext cx="7814297" cy="331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They all use lithium-ion batteries, so why the difference? 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2786" y="2082523"/>
            <a:ext cx="2583697" cy="1773062"/>
            <a:chOff x="0" y="0"/>
            <a:chExt cx="3444930" cy="23640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64921" y="2102735"/>
              <a:ext cx="261588" cy="40873"/>
            </a:xfrm>
            <a:custGeom>
              <a:avLst/>
              <a:gdLst/>
              <a:ahLst/>
              <a:cxnLst/>
              <a:rect r="r" b="b" t="t" l="l"/>
              <a:pathLst>
                <a:path h="40873" w="261588">
                  <a:moveTo>
                    <a:pt x="0" y="0"/>
                  </a:moveTo>
                  <a:lnTo>
                    <a:pt x="261588" y="0"/>
                  </a:lnTo>
                  <a:lnTo>
                    <a:pt x="261588" y="40873"/>
                  </a:lnTo>
                  <a:lnTo>
                    <a:pt x="0" y="40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306503" y="2052071"/>
              <a:ext cx="272895" cy="42640"/>
            </a:xfrm>
            <a:custGeom>
              <a:avLst/>
              <a:gdLst/>
              <a:ahLst/>
              <a:cxnLst/>
              <a:rect r="r" b="b" t="t" l="l"/>
              <a:pathLst>
                <a:path h="42640" w="272895">
                  <a:moveTo>
                    <a:pt x="0" y="0"/>
                  </a:moveTo>
                  <a:lnTo>
                    <a:pt x="272895" y="0"/>
                  </a:lnTo>
                  <a:lnTo>
                    <a:pt x="272895" y="42639"/>
                  </a:lnTo>
                  <a:lnTo>
                    <a:pt x="0" y="4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92454" y="1138251"/>
              <a:ext cx="3282390" cy="932376"/>
              <a:chOff x="0" y="0"/>
              <a:chExt cx="2168996" cy="616112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2070209">
              <a:off x="153543" y="915343"/>
              <a:ext cx="638793" cy="414061"/>
              <a:chOff x="0" y="0"/>
              <a:chExt cx="422113" cy="27361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-2238842">
              <a:off x="2311938" y="287358"/>
              <a:ext cx="802740" cy="1244680"/>
              <a:chOff x="0" y="0"/>
              <a:chExt cx="530449" cy="822482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-5400000">
              <a:off x="1248707" y="-63740"/>
              <a:ext cx="966473" cy="1565187"/>
              <a:chOff x="0" y="0"/>
              <a:chExt cx="638643" cy="1034272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2070209">
              <a:off x="369784" y="742641"/>
              <a:ext cx="815946" cy="414061"/>
              <a:chOff x="0" y="0"/>
              <a:chExt cx="539175" cy="27361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2070209">
              <a:off x="590759" y="380123"/>
              <a:ext cx="638793" cy="414061"/>
              <a:chOff x="0" y="0"/>
              <a:chExt cx="422113" cy="2736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644809" y="36550"/>
              <a:ext cx="880877" cy="862947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1093151" y="53963"/>
              <a:ext cx="1421386" cy="414061"/>
              <a:chOff x="0" y="0"/>
              <a:chExt cx="939249" cy="27361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1930026" y="36550"/>
              <a:ext cx="880877" cy="862947"/>
              <a:chOff x="0" y="0"/>
              <a:chExt cx="6350000" cy="635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85072">
              <a:off x="109848" y="447439"/>
              <a:ext cx="257940" cy="167195"/>
              <a:chOff x="0" y="0"/>
              <a:chExt cx="422113" cy="2736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85072">
              <a:off x="3114875" y="447439"/>
              <a:ext cx="257940" cy="167195"/>
              <a:chOff x="0" y="0"/>
              <a:chExt cx="422113" cy="273611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85072">
              <a:off x="2851482" y="1990256"/>
              <a:ext cx="520019" cy="276654"/>
              <a:chOff x="0" y="0"/>
              <a:chExt cx="850998" cy="452738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85072">
              <a:off x="95797" y="1990256"/>
              <a:ext cx="520019" cy="276654"/>
              <a:chOff x="0" y="0"/>
              <a:chExt cx="850998" cy="452738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444930" cy="2364083"/>
            </a:xfrm>
            <a:custGeom>
              <a:avLst/>
              <a:gdLst/>
              <a:ahLst/>
              <a:cxnLst/>
              <a:rect r="r" b="b" t="t" l="l"/>
              <a:pathLst>
                <a:path h="2364083" w="3444930">
                  <a:moveTo>
                    <a:pt x="0" y="0"/>
                  </a:moveTo>
                  <a:lnTo>
                    <a:pt x="3444930" y="0"/>
                  </a:lnTo>
                  <a:lnTo>
                    <a:pt x="3444930" y="2364083"/>
                  </a:lnTo>
                  <a:lnTo>
                    <a:pt x="0" y="2364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372364" y="244513"/>
              <a:ext cx="700202" cy="1062925"/>
            </a:xfrm>
            <a:custGeom>
              <a:avLst/>
              <a:gdLst/>
              <a:ahLst/>
              <a:cxnLst/>
              <a:rect r="r" b="b" t="t" l="l"/>
              <a:pathLst>
                <a:path h="1062925" w="700202">
                  <a:moveTo>
                    <a:pt x="0" y="0"/>
                  </a:moveTo>
                  <a:lnTo>
                    <a:pt x="700202" y="0"/>
                  </a:lnTo>
                  <a:lnTo>
                    <a:pt x="700202" y="1062925"/>
                  </a:lnTo>
                  <a:lnTo>
                    <a:pt x="0" y="106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406965" y="341711"/>
              <a:ext cx="590104" cy="895793"/>
            </a:xfrm>
            <a:custGeom>
              <a:avLst/>
              <a:gdLst/>
              <a:ahLst/>
              <a:cxnLst/>
              <a:rect r="r" b="b" t="t" l="l"/>
              <a:pathLst>
                <a:path h="895793" w="590104">
                  <a:moveTo>
                    <a:pt x="0" y="0"/>
                  </a:moveTo>
                  <a:lnTo>
                    <a:pt x="590104" y="0"/>
                  </a:lnTo>
                  <a:lnTo>
                    <a:pt x="590104" y="895793"/>
                  </a:lnTo>
                  <a:lnTo>
                    <a:pt x="0" y="895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5671085" y="2107478"/>
            <a:ext cx="1790157" cy="1132968"/>
            <a:chOff x="0" y="0"/>
            <a:chExt cx="2386876" cy="1510624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92109" y="0"/>
              <a:ext cx="2294768" cy="1277516"/>
            </a:xfrm>
            <a:custGeom>
              <a:avLst/>
              <a:gdLst/>
              <a:ahLst/>
              <a:cxnLst/>
              <a:rect r="r" b="b" t="t" l="l"/>
              <a:pathLst>
                <a:path h="1277516" w="2294768">
                  <a:moveTo>
                    <a:pt x="0" y="0"/>
                  </a:moveTo>
                  <a:lnTo>
                    <a:pt x="2294767" y="0"/>
                  </a:lnTo>
                  <a:lnTo>
                    <a:pt x="2294767" y="1277516"/>
                  </a:lnTo>
                  <a:lnTo>
                    <a:pt x="0" y="127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4086" t="0" r="0" b="-12455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245879" y="564845"/>
              <a:ext cx="554975" cy="554975"/>
            </a:xfrm>
            <a:custGeom>
              <a:avLst/>
              <a:gdLst/>
              <a:ahLst/>
              <a:cxnLst/>
              <a:rect r="r" b="b" t="t" l="l"/>
              <a:pathLst>
                <a:path h="554975" w="554975">
                  <a:moveTo>
                    <a:pt x="0" y="0"/>
                  </a:moveTo>
                  <a:lnTo>
                    <a:pt x="554976" y="0"/>
                  </a:lnTo>
                  <a:lnTo>
                    <a:pt x="554976" y="554975"/>
                  </a:lnTo>
                  <a:lnTo>
                    <a:pt x="0" y="55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322033" y="803822"/>
              <a:ext cx="229889" cy="35920"/>
            </a:xfrm>
            <a:custGeom>
              <a:avLst/>
              <a:gdLst/>
              <a:ahLst/>
              <a:cxnLst/>
              <a:rect r="r" b="b" t="t" l="l"/>
              <a:pathLst>
                <a:path h="35920" w="229889">
                  <a:moveTo>
                    <a:pt x="0" y="0"/>
                  </a:moveTo>
                  <a:lnTo>
                    <a:pt x="229889" y="0"/>
                  </a:lnTo>
                  <a:lnTo>
                    <a:pt x="229889" y="35920"/>
                  </a:lnTo>
                  <a:lnTo>
                    <a:pt x="0" y="35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245879" y="283914"/>
              <a:ext cx="622807" cy="945438"/>
            </a:xfrm>
            <a:custGeom>
              <a:avLst/>
              <a:gdLst/>
              <a:ahLst/>
              <a:cxnLst/>
              <a:rect r="r" b="b" t="t" l="l"/>
              <a:pathLst>
                <a:path h="945438" w="622807">
                  <a:moveTo>
                    <a:pt x="0" y="0"/>
                  </a:moveTo>
                  <a:lnTo>
                    <a:pt x="622808" y="0"/>
                  </a:lnTo>
                  <a:lnTo>
                    <a:pt x="622808" y="945438"/>
                  </a:lnTo>
                  <a:lnTo>
                    <a:pt x="0" y="945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76656" y="370368"/>
              <a:ext cx="524879" cy="796780"/>
            </a:xfrm>
            <a:custGeom>
              <a:avLst/>
              <a:gdLst/>
              <a:ahLst/>
              <a:cxnLst/>
              <a:rect r="r" b="b" t="t" l="l"/>
              <a:pathLst>
                <a:path h="796780" w="524879">
                  <a:moveTo>
                    <a:pt x="0" y="0"/>
                  </a:moveTo>
                  <a:lnTo>
                    <a:pt x="524878" y="0"/>
                  </a:lnTo>
                  <a:lnTo>
                    <a:pt x="524878" y="796780"/>
                  </a:lnTo>
                  <a:lnTo>
                    <a:pt x="0" y="796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1147769"/>
              <a:ext cx="362855" cy="362855"/>
            </a:xfrm>
            <a:custGeom>
              <a:avLst/>
              <a:gdLst/>
              <a:ahLst/>
              <a:cxnLst/>
              <a:rect r="r" b="b" t="t" l="l"/>
              <a:pathLst>
                <a:path h="362855" w="362855">
                  <a:moveTo>
                    <a:pt x="0" y="0"/>
                  </a:moveTo>
                  <a:lnTo>
                    <a:pt x="362855" y="0"/>
                  </a:lnTo>
                  <a:lnTo>
                    <a:pt x="362855" y="362855"/>
                  </a:lnTo>
                  <a:lnTo>
                    <a:pt x="0" y="362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956983" y="930400"/>
              <a:ext cx="448222" cy="448222"/>
            </a:xfrm>
            <a:custGeom>
              <a:avLst/>
              <a:gdLst/>
              <a:ahLst/>
              <a:cxnLst/>
              <a:rect r="r" b="b" t="t" l="l"/>
              <a:pathLst>
                <a:path h="448222" w="448222">
                  <a:moveTo>
                    <a:pt x="0" y="0"/>
                  </a:moveTo>
                  <a:lnTo>
                    <a:pt x="448221" y="0"/>
                  </a:lnTo>
                  <a:lnTo>
                    <a:pt x="448221" y="448222"/>
                  </a:lnTo>
                  <a:lnTo>
                    <a:pt x="0" y="448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956983" y="1062402"/>
              <a:ext cx="448222" cy="448222"/>
            </a:xfrm>
            <a:custGeom>
              <a:avLst/>
              <a:gdLst/>
              <a:ahLst/>
              <a:cxnLst/>
              <a:rect r="r" b="b" t="t" l="l"/>
              <a:pathLst>
                <a:path h="448222" w="448222">
                  <a:moveTo>
                    <a:pt x="0" y="0"/>
                  </a:moveTo>
                  <a:lnTo>
                    <a:pt x="448221" y="0"/>
                  </a:lnTo>
                  <a:lnTo>
                    <a:pt x="448221" y="448222"/>
                  </a:lnTo>
                  <a:lnTo>
                    <a:pt x="0" y="448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731520" y="712470"/>
            <a:ext cx="902208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Not all batteries are created equal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62591" y="5120641"/>
            <a:ext cx="8628417" cy="146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59">
                <a:solidFill>
                  <a:srgbClr val="000000"/>
                </a:solidFill>
                <a:latin typeface="Libre Baskerville"/>
              </a:rPr>
              <a:t>We </a:t>
            </a:r>
            <a:r>
              <a:rPr lang="en-US" sz="2600" spc="59" u="sng">
                <a:solidFill>
                  <a:srgbClr val="000000"/>
                </a:solidFill>
                <a:latin typeface="Libre Baskerville"/>
              </a:rPr>
              <a:t>cannot</a:t>
            </a:r>
            <a:r>
              <a:rPr lang="en-US" sz="2600" spc="59">
                <a:solidFill>
                  <a:srgbClr val="000000"/>
                </a:solidFill>
                <a:latin typeface="Libre Baskerville"/>
              </a:rPr>
              <a:t> compare fires in </a:t>
            </a:r>
          </a:p>
          <a:p>
            <a:pPr algn="ctr">
              <a:lnSpc>
                <a:spcPts val="3900"/>
              </a:lnSpc>
            </a:pPr>
            <a:r>
              <a:rPr lang="en-US" sz="2600" spc="59">
                <a:solidFill>
                  <a:srgbClr val="000000"/>
                </a:solidFill>
                <a:latin typeface="Libre Baskerville"/>
              </a:rPr>
              <a:t>road-registered Electric Vehicles (EVs)</a:t>
            </a:r>
          </a:p>
          <a:p>
            <a:pPr algn="ctr">
              <a:lnSpc>
                <a:spcPts val="3900"/>
              </a:lnSpc>
            </a:pPr>
            <a:r>
              <a:rPr lang="en-US" sz="2600" spc="59">
                <a:solidFill>
                  <a:srgbClr val="000000"/>
                </a:solidFill>
                <a:latin typeface="Libre Baskerville"/>
              </a:rPr>
              <a:t>with LEV or LDEV.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4524565" y="2773977"/>
            <a:ext cx="704471" cy="704471"/>
          </a:xfrm>
          <a:custGeom>
            <a:avLst/>
            <a:gdLst/>
            <a:ahLst/>
            <a:cxnLst/>
            <a:rect r="r" b="b" t="t" l="l"/>
            <a:pathLst>
              <a:path h="704471" w="704471">
                <a:moveTo>
                  <a:pt x="0" y="0"/>
                </a:moveTo>
                <a:lnTo>
                  <a:pt x="704470" y="0"/>
                </a:lnTo>
                <a:lnTo>
                  <a:pt x="704470" y="704471"/>
                </a:lnTo>
                <a:lnTo>
                  <a:pt x="0" y="704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502887" y="4195521"/>
            <a:ext cx="3883495" cy="58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7"/>
              </a:lnSpc>
            </a:pPr>
            <a:r>
              <a:rPr lang="en-US" sz="2357">
                <a:solidFill>
                  <a:srgbClr val="E0475A"/>
                </a:solidFill>
                <a:latin typeface="Libre Baskerville Bold"/>
              </a:rPr>
              <a:t>EVs - subject to regulation &amp; standards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6092417" y="4195521"/>
            <a:ext cx="2400480" cy="58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7"/>
              </a:lnSpc>
            </a:pPr>
            <a:r>
              <a:rPr lang="en-US" sz="2357">
                <a:solidFill>
                  <a:srgbClr val="E0475A"/>
                </a:solidFill>
                <a:latin typeface="Libre Baskerville Bold"/>
              </a:rPr>
              <a:t>Light EVs - not regulated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7292657" y="2505042"/>
            <a:ext cx="2073065" cy="1347579"/>
            <a:chOff x="0" y="0"/>
            <a:chExt cx="2764087" cy="1796772"/>
          </a:xfrm>
        </p:grpSpPr>
        <p:grpSp>
          <p:nvGrpSpPr>
            <p:cNvPr name="Group 49" id="49"/>
            <p:cNvGrpSpPr/>
            <p:nvPr/>
          </p:nvGrpSpPr>
          <p:grpSpPr>
            <a:xfrm rot="0">
              <a:off x="2030589" y="1066525"/>
              <a:ext cx="724051" cy="724051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Freeform 52" id="52"/>
            <p:cNvSpPr/>
            <p:nvPr/>
          </p:nvSpPr>
          <p:spPr>
            <a:xfrm flipH="false" flipV="false" rot="0">
              <a:off x="0" y="290345"/>
              <a:ext cx="2764087" cy="1506427"/>
            </a:xfrm>
            <a:custGeom>
              <a:avLst/>
              <a:gdLst/>
              <a:ahLst/>
              <a:cxnLst/>
              <a:rect r="r" b="b" t="t" l="l"/>
              <a:pathLst>
                <a:path h="1506427" w="2764087">
                  <a:moveTo>
                    <a:pt x="0" y="0"/>
                  </a:moveTo>
                  <a:lnTo>
                    <a:pt x="2764087" y="0"/>
                  </a:lnTo>
                  <a:lnTo>
                    <a:pt x="2764087" y="1506427"/>
                  </a:lnTo>
                  <a:lnTo>
                    <a:pt x="0" y="1506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2232792" y="0"/>
              <a:ext cx="531295" cy="806520"/>
            </a:xfrm>
            <a:custGeom>
              <a:avLst/>
              <a:gdLst/>
              <a:ahLst/>
              <a:cxnLst/>
              <a:rect r="r" b="b" t="t" l="l"/>
              <a:pathLst>
                <a:path h="806520" w="531295">
                  <a:moveTo>
                    <a:pt x="0" y="0"/>
                  </a:moveTo>
                  <a:lnTo>
                    <a:pt x="531295" y="0"/>
                  </a:lnTo>
                  <a:lnTo>
                    <a:pt x="531295" y="806520"/>
                  </a:lnTo>
                  <a:lnTo>
                    <a:pt x="0" y="80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47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2137" y="1698873"/>
            <a:ext cx="8634718" cy="4884807"/>
          </a:xfrm>
          <a:custGeom>
            <a:avLst/>
            <a:gdLst/>
            <a:ahLst/>
            <a:cxnLst/>
            <a:rect r="r" b="b" t="t" l="l"/>
            <a:pathLst>
              <a:path h="4884807" w="8634718">
                <a:moveTo>
                  <a:pt x="0" y="0"/>
                </a:moveTo>
                <a:lnTo>
                  <a:pt x="8634718" y="0"/>
                </a:lnTo>
                <a:lnTo>
                  <a:pt x="8634718" y="4884807"/>
                </a:lnTo>
                <a:lnTo>
                  <a:pt x="0" y="4884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287" r="0" b="-162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34227" y="5414991"/>
            <a:ext cx="426148" cy="568197"/>
            <a:chOff x="0" y="0"/>
            <a:chExt cx="568197" cy="7575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8197" cy="757596"/>
            </a:xfrm>
            <a:custGeom>
              <a:avLst/>
              <a:gdLst/>
              <a:ahLst/>
              <a:cxnLst/>
              <a:rect r="r" b="b" t="t" l="l"/>
              <a:pathLst>
                <a:path h="757596" w="568197">
                  <a:moveTo>
                    <a:pt x="0" y="0"/>
                  </a:moveTo>
                  <a:lnTo>
                    <a:pt x="568197" y="0"/>
                  </a:lnTo>
                  <a:lnTo>
                    <a:pt x="568197" y="757596"/>
                  </a:lnTo>
                  <a:lnTo>
                    <a:pt x="0" y="75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96924" y="120471"/>
              <a:ext cx="374349" cy="374349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21629" y="91018"/>
              <a:ext cx="324940" cy="433253"/>
            </a:xfrm>
            <a:custGeom>
              <a:avLst/>
              <a:gdLst/>
              <a:ahLst/>
              <a:cxnLst/>
              <a:rect r="r" b="b" t="t" l="l"/>
              <a:pathLst>
                <a:path h="433253" w="324940">
                  <a:moveTo>
                    <a:pt x="0" y="0"/>
                  </a:moveTo>
                  <a:lnTo>
                    <a:pt x="324939" y="0"/>
                  </a:lnTo>
                  <a:lnTo>
                    <a:pt x="324939" y="433253"/>
                  </a:lnTo>
                  <a:lnTo>
                    <a:pt x="0" y="433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1520" y="741045"/>
            <a:ext cx="8414188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LiB fires in airports</a:t>
            </a:r>
          </a:p>
        </p:txBody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676592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Aviation Green Paper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31520" y="1696219"/>
            <a:ext cx="5010545" cy="2192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87951" indent="-193976" lvl="1">
              <a:lnSpc>
                <a:spcPts val="2515"/>
              </a:lnSpc>
              <a:buFont typeface="Arial"/>
              <a:buChar char="•"/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Promotes decarbonisation of aviation operations &amp; transition to net-zero</a:t>
            </a:r>
          </a:p>
          <a:p>
            <a:pPr marL="387951" indent="-193976" lvl="1">
              <a:lnSpc>
                <a:spcPts val="2515"/>
              </a:lnSpc>
              <a:buFont typeface="Arial"/>
              <a:buChar char="•"/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Encourages development of electric &amp; hydrogen technologies</a:t>
            </a:r>
          </a:p>
          <a:p>
            <a:pPr marL="387951" indent="-193976" lvl="1">
              <a:lnSpc>
                <a:spcPts val="2515"/>
              </a:lnSpc>
              <a:buFont typeface="Arial"/>
              <a:buChar char="•"/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Encourages commercial opportunities</a:t>
            </a:r>
          </a:p>
          <a:p>
            <a:pPr>
              <a:lnSpc>
                <a:spcPts val="2515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951966" y="1596875"/>
            <a:ext cx="3472188" cy="4986805"/>
          </a:xfrm>
          <a:custGeom>
            <a:avLst/>
            <a:gdLst/>
            <a:ahLst/>
            <a:cxnLst/>
            <a:rect r="r" b="b" t="t" l="l"/>
            <a:pathLst>
              <a:path h="4986805" w="3472188">
                <a:moveTo>
                  <a:pt x="0" y="0"/>
                </a:moveTo>
                <a:lnTo>
                  <a:pt x="3472188" y="0"/>
                </a:lnTo>
                <a:lnTo>
                  <a:pt x="3472188" y="4986805"/>
                </a:lnTo>
                <a:lnTo>
                  <a:pt x="0" y="498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47454" y="4219135"/>
            <a:ext cx="4254774" cy="221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Our take:</a:t>
            </a:r>
          </a:p>
          <a:p>
            <a:pPr algn="ctr">
              <a:lnSpc>
                <a:spcPts val="2935"/>
              </a:lnSpc>
            </a:pP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 Very positive...but </a:t>
            </a: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rapidly introduces unconsidered risks into a safety critical environment</a:t>
            </a:r>
          </a:p>
          <a:p>
            <a:pPr algn="ctr">
              <a:lnSpc>
                <a:spcPts val="2935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28505" y="2635135"/>
            <a:ext cx="2787572" cy="3883909"/>
          </a:xfrm>
          <a:custGeom>
            <a:avLst/>
            <a:gdLst/>
            <a:ahLst/>
            <a:cxnLst/>
            <a:rect r="r" b="b" t="t" l="l"/>
            <a:pathLst>
              <a:path h="3883909" w="2787572">
                <a:moveTo>
                  <a:pt x="0" y="0"/>
                </a:moveTo>
                <a:lnTo>
                  <a:pt x="2787572" y="0"/>
                </a:lnTo>
                <a:lnTo>
                  <a:pt x="2787572" y="3883909"/>
                </a:lnTo>
                <a:lnTo>
                  <a:pt x="0" y="3883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4636">
            <a:off x="772390" y="2761401"/>
            <a:ext cx="2787572" cy="3883909"/>
          </a:xfrm>
          <a:custGeom>
            <a:avLst/>
            <a:gdLst/>
            <a:ahLst/>
            <a:cxnLst/>
            <a:rect r="r" b="b" t="t" l="l"/>
            <a:pathLst>
              <a:path h="3883909" w="2787572">
                <a:moveTo>
                  <a:pt x="0" y="0"/>
                </a:moveTo>
                <a:lnTo>
                  <a:pt x="2787572" y="0"/>
                </a:lnTo>
                <a:lnTo>
                  <a:pt x="2787572" y="3883909"/>
                </a:lnTo>
                <a:lnTo>
                  <a:pt x="0" y="3883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45562">
            <a:off x="6136474" y="2798988"/>
            <a:ext cx="2787572" cy="3883909"/>
          </a:xfrm>
          <a:custGeom>
            <a:avLst/>
            <a:gdLst/>
            <a:ahLst/>
            <a:cxnLst/>
            <a:rect r="r" b="b" t="t" l="l"/>
            <a:pathLst>
              <a:path h="3883909" w="2787572">
                <a:moveTo>
                  <a:pt x="0" y="0"/>
                </a:moveTo>
                <a:lnTo>
                  <a:pt x="2787572" y="0"/>
                </a:lnTo>
                <a:lnTo>
                  <a:pt x="2787572" y="3883909"/>
                </a:lnTo>
                <a:lnTo>
                  <a:pt x="0" y="3883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070235" y="5562013"/>
            <a:ext cx="1489157" cy="1478247"/>
            <a:chOff x="0" y="0"/>
            <a:chExt cx="1985542" cy="1970996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985542" cy="1970996"/>
              <a:chOff x="0" y="0"/>
              <a:chExt cx="643170" cy="6384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43170" cy="638458"/>
              </a:xfrm>
              <a:custGeom>
                <a:avLst/>
                <a:gdLst/>
                <a:ahLst/>
                <a:cxnLst/>
                <a:rect r="r" b="b" t="t" l="l"/>
                <a:pathLst>
                  <a:path h="638458" w="643170">
                    <a:moveTo>
                      <a:pt x="0" y="0"/>
                    </a:moveTo>
                    <a:lnTo>
                      <a:pt x="643170" y="0"/>
                    </a:lnTo>
                    <a:lnTo>
                      <a:pt x="643170" y="638458"/>
                    </a:lnTo>
                    <a:lnTo>
                      <a:pt x="0" y="638458"/>
                    </a:lnTo>
                    <a:close/>
                  </a:path>
                </a:pathLst>
              </a:custGeom>
              <a:solidFill>
                <a:srgbClr val="E0475A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0"/>
                <a:ext cx="643170" cy="6384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60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37790" y="115309"/>
              <a:ext cx="1686916" cy="1686916"/>
            </a:xfrm>
            <a:custGeom>
              <a:avLst/>
              <a:gdLst/>
              <a:ahLst/>
              <a:cxnLst/>
              <a:rect r="r" b="b" t="t" l="l"/>
              <a:pathLst>
                <a:path h="1686916" w="1686916">
                  <a:moveTo>
                    <a:pt x="0" y="0"/>
                  </a:moveTo>
                  <a:lnTo>
                    <a:pt x="1686917" y="0"/>
                  </a:lnTo>
                  <a:lnTo>
                    <a:pt x="1686917" y="1686917"/>
                  </a:lnTo>
                  <a:lnTo>
                    <a:pt x="0" y="1686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31520" y="74104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EV FireSafe’s Aviation Issues Paper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1520" y="1380931"/>
            <a:ext cx="8582835" cy="1099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2720" indent="-226360" lvl="1">
              <a:lnSpc>
                <a:spcPts val="2935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Challenges of Electrifying the Aviation Industry</a:t>
            </a:r>
          </a:p>
          <a:p>
            <a:pPr marL="452720" indent="-226360" lvl="1">
              <a:lnSpc>
                <a:spcPts val="2935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Provides 9 initial recommendations</a:t>
            </a:r>
          </a:p>
          <a:p>
            <a:pPr marL="452720" indent="-226360" lvl="1">
              <a:lnSpc>
                <a:spcPts val="2935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References current global &amp; data-driven knowledge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83365" y="6733476"/>
            <a:ext cx="6386871" cy="306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5"/>
              </a:lnSpc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Download at evfiresafe.com/ev-fire-airports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22080" y="251438"/>
            <a:ext cx="441736" cy="588981"/>
            <a:chOff x="0" y="0"/>
            <a:chExt cx="588981" cy="7853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8981" cy="785308"/>
            </a:xfrm>
            <a:custGeom>
              <a:avLst/>
              <a:gdLst/>
              <a:ahLst/>
              <a:cxnLst/>
              <a:rect r="r" b="b" t="t" l="l"/>
              <a:pathLst>
                <a:path h="785308" w="588981">
                  <a:moveTo>
                    <a:pt x="0" y="0"/>
                  </a:moveTo>
                  <a:lnTo>
                    <a:pt x="588981" y="0"/>
                  </a:lnTo>
                  <a:lnTo>
                    <a:pt x="588981" y="785308"/>
                  </a:lnTo>
                  <a:lnTo>
                    <a:pt x="0" y="78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00470" y="124877"/>
              <a:ext cx="388042" cy="388042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26078" y="94348"/>
              <a:ext cx="336825" cy="449101"/>
            </a:xfrm>
            <a:custGeom>
              <a:avLst/>
              <a:gdLst/>
              <a:ahLst/>
              <a:cxnLst/>
              <a:rect r="r" b="b" t="t" l="l"/>
              <a:pathLst>
                <a:path h="449101" w="336825">
                  <a:moveTo>
                    <a:pt x="0" y="0"/>
                  </a:moveTo>
                  <a:lnTo>
                    <a:pt x="336825" y="0"/>
                  </a:lnTo>
                  <a:lnTo>
                    <a:pt x="336825" y="449100"/>
                  </a:lnTo>
                  <a:lnTo>
                    <a:pt x="0" y="449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31520" y="74104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Key areas we’ve identified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0794" y="1727970"/>
            <a:ext cx="8290560" cy="440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2720" indent="-226360" lvl="1">
              <a:lnSpc>
                <a:spcPts val="2516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Speed and scale of renewable energy technology development </a:t>
            </a: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(Faster than legislation)</a:t>
            </a:r>
          </a:p>
          <a:p>
            <a:pPr>
              <a:lnSpc>
                <a:spcPts val="2516"/>
              </a:lnSpc>
            </a:pPr>
          </a:p>
          <a:p>
            <a:pPr marL="452720" indent="-226360" lvl="1">
              <a:lnSpc>
                <a:spcPts val="2516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Emerging lithium-ion battery market and commercial propriety </a:t>
            </a: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(Unknown fire behaviour)*</a:t>
            </a:r>
          </a:p>
          <a:p>
            <a:pPr>
              <a:lnSpc>
                <a:spcPts val="2516"/>
              </a:lnSpc>
            </a:pPr>
          </a:p>
          <a:p>
            <a:pPr marL="452720" indent="-226360" lvl="1">
              <a:lnSpc>
                <a:spcPts val="2516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Commercial adoption and integration of new technology </a:t>
            </a: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(Rental car industry)</a:t>
            </a:r>
          </a:p>
          <a:p>
            <a:pPr>
              <a:lnSpc>
                <a:spcPts val="2516"/>
              </a:lnSpc>
            </a:pPr>
          </a:p>
          <a:p>
            <a:pPr marL="452720" indent="-226360" lvl="1">
              <a:lnSpc>
                <a:spcPts val="2516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Introduction of electric ground service equipment (eGSE) </a:t>
            </a: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(Unknown risk in safety sensitive area)*</a:t>
            </a:r>
          </a:p>
          <a:p>
            <a:pPr>
              <a:lnSpc>
                <a:spcPts val="2516"/>
              </a:lnSpc>
            </a:pPr>
          </a:p>
          <a:p>
            <a:pPr marL="452720" indent="-226360" lvl="1">
              <a:lnSpc>
                <a:spcPts val="2516"/>
              </a:lnSpc>
              <a:buFont typeface="Arial"/>
              <a:buChar char="•"/>
            </a:pPr>
            <a:r>
              <a:rPr lang="en-US" sz="2096" spc="48">
                <a:solidFill>
                  <a:srgbClr val="000000"/>
                </a:solidFill>
                <a:latin typeface="Libre Baskerville"/>
              </a:rPr>
              <a:t>Impact on contemporary emergency management practices </a:t>
            </a:r>
            <a:r>
              <a:rPr lang="en-US" sz="2096" spc="48">
                <a:solidFill>
                  <a:srgbClr val="E0475A"/>
                </a:solidFill>
                <a:latin typeface="Libre Baskerville Bold"/>
              </a:rPr>
              <a:t>(New and emerging risk profiles)*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3858" y="1525680"/>
            <a:ext cx="3150087" cy="5302587"/>
            <a:chOff x="0" y="0"/>
            <a:chExt cx="1166699" cy="19639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6699" cy="1963921"/>
            </a:xfrm>
            <a:custGeom>
              <a:avLst/>
              <a:gdLst/>
              <a:ahLst/>
              <a:cxnLst/>
              <a:rect r="r" b="b" t="t" l="l"/>
              <a:pathLst>
                <a:path h="1963921" w="1166699">
                  <a:moveTo>
                    <a:pt x="88477" y="0"/>
                  </a:moveTo>
                  <a:lnTo>
                    <a:pt x="1078222" y="0"/>
                  </a:lnTo>
                  <a:cubicBezTo>
                    <a:pt x="1101688" y="0"/>
                    <a:pt x="1124192" y="9322"/>
                    <a:pt x="1140785" y="25914"/>
                  </a:cubicBezTo>
                  <a:cubicBezTo>
                    <a:pt x="1157377" y="42507"/>
                    <a:pt x="1166699" y="65011"/>
                    <a:pt x="1166699" y="88477"/>
                  </a:cubicBezTo>
                  <a:lnTo>
                    <a:pt x="1166699" y="1875445"/>
                  </a:lnTo>
                  <a:cubicBezTo>
                    <a:pt x="1166699" y="1898910"/>
                    <a:pt x="1157377" y="1921415"/>
                    <a:pt x="1140785" y="1938007"/>
                  </a:cubicBezTo>
                  <a:cubicBezTo>
                    <a:pt x="1124192" y="1954600"/>
                    <a:pt x="1101688" y="1963921"/>
                    <a:pt x="1078222" y="1963921"/>
                  </a:cubicBezTo>
                  <a:lnTo>
                    <a:pt x="88477" y="1963921"/>
                  </a:lnTo>
                  <a:cubicBezTo>
                    <a:pt x="65011" y="1963921"/>
                    <a:pt x="42507" y="1954600"/>
                    <a:pt x="25914" y="1938007"/>
                  </a:cubicBezTo>
                  <a:cubicBezTo>
                    <a:pt x="9322" y="1921415"/>
                    <a:pt x="0" y="1898910"/>
                    <a:pt x="0" y="1875445"/>
                  </a:cubicBezTo>
                  <a:lnTo>
                    <a:pt x="0" y="88477"/>
                  </a:lnTo>
                  <a:cubicBezTo>
                    <a:pt x="0" y="65011"/>
                    <a:pt x="9322" y="42507"/>
                    <a:pt x="25914" y="25914"/>
                  </a:cubicBezTo>
                  <a:cubicBezTo>
                    <a:pt x="42507" y="9322"/>
                    <a:pt x="65011" y="0"/>
                    <a:pt x="8847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166699" cy="19924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04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06875" y="1858183"/>
            <a:ext cx="412934" cy="550578"/>
            <a:chOff x="0" y="0"/>
            <a:chExt cx="550578" cy="73410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578" cy="734104"/>
            </a:xfrm>
            <a:custGeom>
              <a:avLst/>
              <a:gdLst/>
              <a:ahLst/>
              <a:cxnLst/>
              <a:rect r="r" b="b" t="t" l="l"/>
              <a:pathLst>
                <a:path h="734104" w="550578">
                  <a:moveTo>
                    <a:pt x="0" y="0"/>
                  </a:moveTo>
                  <a:lnTo>
                    <a:pt x="550578" y="0"/>
                  </a:lnTo>
                  <a:lnTo>
                    <a:pt x="550578" y="734104"/>
                  </a:lnTo>
                  <a:lnTo>
                    <a:pt x="0" y="734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0">
              <a:off x="93919" y="116735"/>
              <a:ext cx="362741" cy="362741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17857" y="88196"/>
              <a:ext cx="314864" cy="419818"/>
            </a:xfrm>
            <a:custGeom>
              <a:avLst/>
              <a:gdLst/>
              <a:ahLst/>
              <a:cxnLst/>
              <a:rect r="r" b="b" t="t" l="l"/>
              <a:pathLst>
                <a:path h="419818" w="314864">
                  <a:moveTo>
                    <a:pt x="0" y="0"/>
                  </a:moveTo>
                  <a:lnTo>
                    <a:pt x="314864" y="0"/>
                  </a:lnTo>
                  <a:lnTo>
                    <a:pt x="314864" y="419818"/>
                  </a:lnTo>
                  <a:lnTo>
                    <a:pt x="0" y="419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3755563" y="1525680"/>
            <a:ext cx="5744178" cy="5302587"/>
            <a:chOff x="0" y="0"/>
            <a:chExt cx="2127474" cy="19639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27473" cy="1963921"/>
            </a:xfrm>
            <a:custGeom>
              <a:avLst/>
              <a:gdLst/>
              <a:ahLst/>
              <a:cxnLst/>
              <a:rect r="r" b="b" t="t" l="l"/>
              <a:pathLst>
                <a:path h="1963921" w="2127473">
                  <a:moveTo>
                    <a:pt x="48520" y="0"/>
                  </a:moveTo>
                  <a:lnTo>
                    <a:pt x="2078953" y="0"/>
                  </a:lnTo>
                  <a:cubicBezTo>
                    <a:pt x="2105750" y="0"/>
                    <a:pt x="2127473" y="21723"/>
                    <a:pt x="2127473" y="48520"/>
                  </a:cubicBezTo>
                  <a:lnTo>
                    <a:pt x="2127473" y="1915401"/>
                  </a:lnTo>
                  <a:cubicBezTo>
                    <a:pt x="2127473" y="1942198"/>
                    <a:pt x="2105750" y="1963921"/>
                    <a:pt x="2078953" y="1963921"/>
                  </a:cubicBezTo>
                  <a:lnTo>
                    <a:pt x="48520" y="1963921"/>
                  </a:lnTo>
                  <a:cubicBezTo>
                    <a:pt x="35652" y="1963921"/>
                    <a:pt x="23311" y="1958809"/>
                    <a:pt x="14211" y="1949710"/>
                  </a:cubicBezTo>
                  <a:cubicBezTo>
                    <a:pt x="5112" y="1940611"/>
                    <a:pt x="0" y="1928269"/>
                    <a:pt x="0" y="1915401"/>
                  </a:cubicBezTo>
                  <a:lnTo>
                    <a:pt x="0" y="48520"/>
                  </a:lnTo>
                  <a:cubicBezTo>
                    <a:pt x="0" y="21723"/>
                    <a:pt x="21723" y="0"/>
                    <a:pt x="4852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127474" cy="19924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04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527679" y="1858183"/>
            <a:ext cx="412934" cy="550578"/>
            <a:chOff x="0" y="0"/>
            <a:chExt cx="550578" cy="73410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0578" cy="734104"/>
            </a:xfrm>
            <a:custGeom>
              <a:avLst/>
              <a:gdLst/>
              <a:ahLst/>
              <a:cxnLst/>
              <a:rect r="r" b="b" t="t" l="l"/>
              <a:pathLst>
                <a:path h="734104" w="550578">
                  <a:moveTo>
                    <a:pt x="0" y="0"/>
                  </a:moveTo>
                  <a:lnTo>
                    <a:pt x="550578" y="0"/>
                  </a:lnTo>
                  <a:lnTo>
                    <a:pt x="550578" y="734104"/>
                  </a:lnTo>
                  <a:lnTo>
                    <a:pt x="0" y="734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93919" y="116735"/>
              <a:ext cx="362741" cy="362741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117857" y="88196"/>
              <a:ext cx="314864" cy="419818"/>
            </a:xfrm>
            <a:custGeom>
              <a:avLst/>
              <a:gdLst/>
              <a:ahLst/>
              <a:cxnLst/>
              <a:rect r="r" b="b" t="t" l="l"/>
              <a:pathLst>
                <a:path h="419818" w="314864">
                  <a:moveTo>
                    <a:pt x="0" y="0"/>
                  </a:moveTo>
                  <a:lnTo>
                    <a:pt x="314864" y="0"/>
                  </a:lnTo>
                  <a:lnTo>
                    <a:pt x="314864" y="419818"/>
                  </a:lnTo>
                  <a:lnTo>
                    <a:pt x="0" y="419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031214" y="1858183"/>
            <a:ext cx="412934" cy="550578"/>
            <a:chOff x="0" y="0"/>
            <a:chExt cx="550578" cy="7341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50578" cy="734104"/>
            </a:xfrm>
            <a:custGeom>
              <a:avLst/>
              <a:gdLst/>
              <a:ahLst/>
              <a:cxnLst/>
              <a:rect r="r" b="b" t="t" l="l"/>
              <a:pathLst>
                <a:path h="734104" w="550578">
                  <a:moveTo>
                    <a:pt x="0" y="0"/>
                  </a:moveTo>
                  <a:lnTo>
                    <a:pt x="550578" y="0"/>
                  </a:lnTo>
                  <a:lnTo>
                    <a:pt x="550578" y="734104"/>
                  </a:lnTo>
                  <a:lnTo>
                    <a:pt x="0" y="734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93919" y="116735"/>
              <a:ext cx="362741" cy="362741"/>
              <a:chOff x="0" y="0"/>
              <a:chExt cx="6350000" cy="6350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17857" y="88196"/>
              <a:ext cx="314864" cy="419818"/>
            </a:xfrm>
            <a:custGeom>
              <a:avLst/>
              <a:gdLst/>
              <a:ahLst/>
              <a:cxnLst/>
              <a:rect r="r" b="b" t="t" l="l"/>
              <a:pathLst>
                <a:path h="419818" w="314864">
                  <a:moveTo>
                    <a:pt x="0" y="0"/>
                  </a:moveTo>
                  <a:lnTo>
                    <a:pt x="314864" y="0"/>
                  </a:lnTo>
                  <a:lnTo>
                    <a:pt x="314864" y="419818"/>
                  </a:lnTo>
                  <a:lnTo>
                    <a:pt x="0" y="419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669676" y="3497948"/>
            <a:ext cx="2144684" cy="2552066"/>
            <a:chOff x="0" y="0"/>
            <a:chExt cx="3790950" cy="45110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6"/>
              <a:stretch>
                <a:fillRect l="-57316" t="0" r="-57316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318057" y="735648"/>
            <a:ext cx="8977254" cy="467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>
                <a:solidFill>
                  <a:srgbClr val="E0475A"/>
                </a:solidFill>
                <a:latin typeface="Libre Baskerville Bold"/>
              </a:rPr>
              <a:t>What do we do...?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06875" y="2904857"/>
            <a:ext cx="2241967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>
                <a:solidFill>
                  <a:srgbClr val="000000"/>
                </a:solidFill>
                <a:latin typeface="Montserrat"/>
              </a:rPr>
              <a:t>Global database of real world incidents.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06875" y="2556204"/>
            <a:ext cx="1741543" cy="273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3"/>
              </a:lnSpc>
            </a:pPr>
            <a:r>
              <a:rPr lang="en-US" sz="2100">
                <a:solidFill>
                  <a:srgbClr val="E0475A"/>
                </a:solidFill>
                <a:latin typeface="Montserrat Bold"/>
              </a:rPr>
              <a:t>Research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27679" y="2542111"/>
            <a:ext cx="2445716" cy="273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3"/>
              </a:lnSpc>
            </a:pPr>
            <a:r>
              <a:rPr lang="en-US" sz="2100">
                <a:solidFill>
                  <a:srgbClr val="E0475A"/>
                </a:solidFill>
                <a:latin typeface="Montserrat Bold"/>
              </a:rPr>
              <a:t>Consulting 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031214" y="2542111"/>
            <a:ext cx="1772802" cy="273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3"/>
              </a:lnSpc>
            </a:pPr>
            <a:r>
              <a:rPr lang="en-US" sz="2100">
                <a:solidFill>
                  <a:srgbClr val="E0475A"/>
                </a:solidFill>
                <a:latin typeface="Montserrat Bold"/>
              </a:rPr>
              <a:t>Training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527679" y="2904857"/>
            <a:ext cx="2044626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>
                <a:solidFill>
                  <a:srgbClr val="000000"/>
                </a:solidFill>
                <a:latin typeface="Montserrat"/>
              </a:rPr>
              <a:t>Assist emergency &amp; private sector clients.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031214" y="2904857"/>
            <a:ext cx="1779502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>
                <a:solidFill>
                  <a:srgbClr val="000000"/>
                </a:solidFill>
                <a:latin typeface="Montserrat"/>
              </a:rPr>
              <a:t>Provide expert training via LMS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06875" y="6218627"/>
            <a:ext cx="2144684" cy="238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4"/>
              </a:lnSpc>
            </a:pPr>
            <a:r>
              <a:rPr lang="en-US" sz="1800">
                <a:solidFill>
                  <a:srgbClr val="E0475A"/>
                </a:solidFill>
                <a:latin typeface="Montserrat Bold"/>
                <a:hlinkClick r:id="rId7" tooltip="https://www.evfiresafe.com"/>
              </a:rPr>
              <a:t>evfiresafe.com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527679" y="6218627"/>
            <a:ext cx="4627542" cy="238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4"/>
              </a:lnSpc>
            </a:pPr>
            <a:r>
              <a:rPr lang="en-US" sz="1800">
                <a:solidFill>
                  <a:srgbClr val="E0475A"/>
                </a:solidFill>
                <a:latin typeface="Montserrat Bold"/>
                <a:hlinkClick r:id="rId8" tooltip="https://www.evfiresafe.business"/>
              </a:rPr>
              <a:t>evfiresafe.business</a:t>
            </a:r>
          </a:p>
        </p:txBody>
      </p: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4427621" y="3497948"/>
            <a:ext cx="2144684" cy="2552066"/>
            <a:chOff x="0" y="0"/>
            <a:chExt cx="3790950" cy="45110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9"/>
              <a:stretch>
                <a:fillRect l="-30487" t="0" r="-30487" b="0"/>
              </a:stretch>
            </a:blipFill>
          </p:spPr>
        </p:sp>
      </p:grp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6973396" y="3497948"/>
            <a:ext cx="2144684" cy="2552066"/>
            <a:chOff x="0" y="0"/>
            <a:chExt cx="3790950" cy="451104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10"/>
              <a:stretch>
                <a:fillRect l="-30487" t="0" r="-30487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712470"/>
            <a:ext cx="844991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Airport EVs?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30670" y="4981430"/>
            <a:ext cx="1532928" cy="1462030"/>
            <a:chOff x="0" y="0"/>
            <a:chExt cx="2043904" cy="19493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17828" y="58662"/>
              <a:ext cx="1621916" cy="1647956"/>
              <a:chOff x="0" y="0"/>
              <a:chExt cx="357397" cy="36313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57397" cy="363135"/>
              </a:xfrm>
              <a:custGeom>
                <a:avLst/>
                <a:gdLst/>
                <a:ahLst/>
                <a:cxnLst/>
                <a:rect r="r" b="b" t="t" l="l"/>
                <a:pathLst>
                  <a:path h="363135" w="357397">
                    <a:moveTo>
                      <a:pt x="0" y="0"/>
                    </a:moveTo>
                    <a:lnTo>
                      <a:pt x="357397" y="0"/>
                    </a:lnTo>
                    <a:lnTo>
                      <a:pt x="357397" y="363135"/>
                    </a:lnTo>
                    <a:lnTo>
                      <a:pt x="0" y="3631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0"/>
                <a:ext cx="357397" cy="363135"/>
              </a:xfrm>
              <a:prstGeom prst="rect">
                <a:avLst/>
              </a:prstGeom>
            </p:spPr>
            <p:txBody>
              <a:bodyPr anchor="ctr" rtlCol="false" tIns="149886" lIns="149886" bIns="149886" rIns="149886"/>
              <a:lstStyle/>
              <a:p>
                <a:pPr algn="ctr">
                  <a:lnSpc>
                    <a:spcPts val="1056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849427" y="1454546"/>
              <a:ext cx="159495" cy="24921"/>
            </a:xfrm>
            <a:custGeom>
              <a:avLst/>
              <a:gdLst/>
              <a:ahLst/>
              <a:cxnLst/>
              <a:rect r="r" b="b" t="t" l="l"/>
              <a:pathLst>
                <a:path h="24921" w="159495">
                  <a:moveTo>
                    <a:pt x="0" y="0"/>
                  </a:moveTo>
                  <a:lnTo>
                    <a:pt x="159495" y="0"/>
                  </a:lnTo>
                  <a:lnTo>
                    <a:pt x="159495" y="24921"/>
                  </a:lnTo>
                  <a:lnTo>
                    <a:pt x="0" y="2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43904" cy="1949374"/>
            </a:xfrm>
            <a:custGeom>
              <a:avLst/>
              <a:gdLst/>
              <a:ahLst/>
              <a:cxnLst/>
              <a:rect r="r" b="b" t="t" l="l"/>
              <a:pathLst>
                <a:path h="1949374" w="2043904">
                  <a:moveTo>
                    <a:pt x="0" y="0"/>
                  </a:moveTo>
                  <a:lnTo>
                    <a:pt x="2043904" y="0"/>
                  </a:lnTo>
                  <a:lnTo>
                    <a:pt x="2043904" y="1949374"/>
                  </a:lnTo>
                  <a:lnTo>
                    <a:pt x="0" y="1949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9" id="9"/>
            <p:cNvGrpSpPr/>
            <p:nvPr/>
          </p:nvGrpSpPr>
          <p:grpSpPr>
            <a:xfrm rot="0">
              <a:off x="672850" y="1246132"/>
              <a:ext cx="728122" cy="455553"/>
              <a:chOff x="0" y="0"/>
              <a:chExt cx="239464" cy="149822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39464" cy="149822"/>
              </a:xfrm>
              <a:custGeom>
                <a:avLst/>
                <a:gdLst/>
                <a:ahLst/>
                <a:cxnLst/>
                <a:rect r="r" b="b" t="t" l="l"/>
                <a:pathLst>
                  <a:path h="149822" w="239464">
                    <a:moveTo>
                      <a:pt x="0" y="0"/>
                    </a:moveTo>
                    <a:lnTo>
                      <a:pt x="239464" y="0"/>
                    </a:lnTo>
                    <a:lnTo>
                      <a:pt x="239464" y="149822"/>
                    </a:lnTo>
                    <a:lnTo>
                      <a:pt x="0" y="1498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0"/>
                <a:ext cx="239464" cy="149822"/>
              </a:xfrm>
              <a:prstGeom prst="rect">
                <a:avLst/>
              </a:prstGeom>
            </p:spPr>
            <p:txBody>
              <a:bodyPr anchor="ctr" rtlCol="false" tIns="149886" lIns="149886" bIns="149886" rIns="149886"/>
              <a:lstStyle/>
              <a:p>
                <a:pPr algn="ctr">
                  <a:lnSpc>
                    <a:spcPts val="1056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796592" y="1093839"/>
              <a:ext cx="432097" cy="655935"/>
            </a:xfrm>
            <a:custGeom>
              <a:avLst/>
              <a:gdLst/>
              <a:ahLst/>
              <a:cxnLst/>
              <a:rect r="r" b="b" t="t" l="l"/>
              <a:pathLst>
                <a:path h="655935" w="432097">
                  <a:moveTo>
                    <a:pt x="0" y="0"/>
                  </a:moveTo>
                  <a:lnTo>
                    <a:pt x="432098" y="0"/>
                  </a:lnTo>
                  <a:lnTo>
                    <a:pt x="432098" y="655935"/>
                  </a:lnTo>
                  <a:lnTo>
                    <a:pt x="0" y="655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17945" y="1153820"/>
              <a:ext cx="364155" cy="552797"/>
            </a:xfrm>
            <a:custGeom>
              <a:avLst/>
              <a:gdLst/>
              <a:ahLst/>
              <a:cxnLst/>
              <a:rect r="r" b="b" t="t" l="l"/>
              <a:pathLst>
                <a:path h="552797" w="364155">
                  <a:moveTo>
                    <a:pt x="0" y="0"/>
                  </a:moveTo>
                  <a:lnTo>
                    <a:pt x="364155" y="0"/>
                  </a:lnTo>
                  <a:lnTo>
                    <a:pt x="364155" y="552798"/>
                  </a:lnTo>
                  <a:lnTo>
                    <a:pt x="0" y="55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81990" y="639689"/>
              <a:ext cx="218246" cy="209356"/>
              <a:chOff x="0" y="0"/>
              <a:chExt cx="48091" cy="46133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48091" cy="46133"/>
              </a:xfrm>
              <a:custGeom>
                <a:avLst/>
                <a:gdLst/>
                <a:ahLst/>
                <a:cxnLst/>
                <a:rect r="r" b="b" t="t" l="l"/>
                <a:pathLst>
                  <a:path h="46133" w="48091">
                    <a:moveTo>
                      <a:pt x="0" y="0"/>
                    </a:moveTo>
                    <a:lnTo>
                      <a:pt x="48091" y="0"/>
                    </a:lnTo>
                    <a:lnTo>
                      <a:pt x="48091" y="46133"/>
                    </a:lnTo>
                    <a:lnTo>
                      <a:pt x="0" y="461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0"/>
                <a:ext cx="48091" cy="46133"/>
              </a:xfrm>
              <a:prstGeom prst="rect">
                <a:avLst/>
              </a:prstGeom>
            </p:spPr>
            <p:txBody>
              <a:bodyPr anchor="ctr" rtlCol="false" tIns="149886" lIns="149886" bIns="149886" rIns="149886"/>
              <a:lstStyle/>
              <a:p>
                <a:pPr algn="ctr">
                  <a:lnSpc>
                    <a:spcPts val="1056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276824" y="1635886"/>
              <a:ext cx="242530" cy="227777"/>
              <a:chOff x="0" y="0"/>
              <a:chExt cx="53443" cy="5019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3443" cy="50192"/>
              </a:xfrm>
              <a:custGeom>
                <a:avLst/>
                <a:gdLst/>
                <a:ahLst/>
                <a:cxnLst/>
                <a:rect r="r" b="b" t="t" l="l"/>
                <a:pathLst>
                  <a:path h="50192" w="53443">
                    <a:moveTo>
                      <a:pt x="0" y="0"/>
                    </a:moveTo>
                    <a:lnTo>
                      <a:pt x="53443" y="0"/>
                    </a:lnTo>
                    <a:lnTo>
                      <a:pt x="53443" y="50192"/>
                    </a:lnTo>
                    <a:lnTo>
                      <a:pt x="0" y="501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0"/>
                <a:ext cx="53443" cy="50192"/>
              </a:xfrm>
              <a:prstGeom prst="rect">
                <a:avLst/>
              </a:prstGeom>
            </p:spPr>
            <p:txBody>
              <a:bodyPr anchor="ctr" rtlCol="false" tIns="149886" lIns="149886" bIns="149886" rIns="149886"/>
              <a:lstStyle/>
              <a:p>
                <a:pPr algn="ctr">
                  <a:lnSpc>
                    <a:spcPts val="1056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1730621" y="639689"/>
              <a:ext cx="218246" cy="209356"/>
              <a:chOff x="0" y="0"/>
              <a:chExt cx="48091" cy="46133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8091" cy="46133"/>
              </a:xfrm>
              <a:custGeom>
                <a:avLst/>
                <a:gdLst/>
                <a:ahLst/>
                <a:cxnLst/>
                <a:rect r="r" b="b" t="t" l="l"/>
                <a:pathLst>
                  <a:path h="46133" w="48091">
                    <a:moveTo>
                      <a:pt x="0" y="0"/>
                    </a:moveTo>
                    <a:lnTo>
                      <a:pt x="48091" y="0"/>
                    </a:lnTo>
                    <a:lnTo>
                      <a:pt x="48091" y="46133"/>
                    </a:lnTo>
                    <a:lnTo>
                      <a:pt x="0" y="461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0"/>
                <a:ext cx="48091" cy="46133"/>
              </a:xfrm>
              <a:prstGeom prst="rect">
                <a:avLst/>
              </a:prstGeom>
            </p:spPr>
            <p:txBody>
              <a:bodyPr anchor="ctr" rtlCol="false" tIns="149886" lIns="149886" bIns="149886" rIns="149886"/>
              <a:lstStyle/>
              <a:p>
                <a:pPr algn="ctr">
                  <a:lnSpc>
                    <a:spcPts val="1056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1505928" y="1635886"/>
              <a:ext cx="242530" cy="227777"/>
              <a:chOff x="0" y="0"/>
              <a:chExt cx="53443" cy="5019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3443" cy="50192"/>
              </a:xfrm>
              <a:custGeom>
                <a:avLst/>
                <a:gdLst/>
                <a:ahLst/>
                <a:cxnLst/>
                <a:rect r="r" b="b" t="t" l="l"/>
                <a:pathLst>
                  <a:path h="50192" w="53443">
                    <a:moveTo>
                      <a:pt x="0" y="0"/>
                    </a:moveTo>
                    <a:lnTo>
                      <a:pt x="53443" y="0"/>
                    </a:lnTo>
                    <a:lnTo>
                      <a:pt x="53443" y="50192"/>
                    </a:lnTo>
                    <a:lnTo>
                      <a:pt x="0" y="501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0"/>
                <a:ext cx="53443" cy="50192"/>
              </a:xfrm>
              <a:prstGeom prst="rect">
                <a:avLst/>
              </a:prstGeom>
            </p:spPr>
            <p:txBody>
              <a:bodyPr anchor="ctr" rtlCol="false" tIns="149886" lIns="149886" bIns="149886" rIns="149886"/>
              <a:lstStyle/>
              <a:p>
                <a:pPr algn="ctr">
                  <a:lnSpc>
                    <a:spcPts val="1056"/>
                  </a:lnSpc>
                </a:pP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0">
            <a:off x="3334731" y="2844578"/>
            <a:ext cx="1781576" cy="1158099"/>
            <a:chOff x="0" y="0"/>
            <a:chExt cx="2375435" cy="154413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249520"/>
              <a:ext cx="2375435" cy="1294612"/>
            </a:xfrm>
            <a:custGeom>
              <a:avLst/>
              <a:gdLst/>
              <a:ahLst/>
              <a:cxnLst/>
              <a:rect r="r" b="b" t="t" l="l"/>
              <a:pathLst>
                <a:path h="1294612" w="2375435">
                  <a:moveTo>
                    <a:pt x="0" y="0"/>
                  </a:moveTo>
                  <a:lnTo>
                    <a:pt x="2375435" y="0"/>
                  </a:lnTo>
                  <a:lnTo>
                    <a:pt x="2375435" y="1294612"/>
                  </a:lnTo>
                  <a:lnTo>
                    <a:pt x="0" y="1294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918844" y="0"/>
              <a:ext cx="456591" cy="693117"/>
            </a:xfrm>
            <a:custGeom>
              <a:avLst/>
              <a:gdLst/>
              <a:ahLst/>
              <a:cxnLst/>
              <a:rect r="r" b="b" t="t" l="l"/>
              <a:pathLst>
                <a:path h="693117" w="456591">
                  <a:moveTo>
                    <a:pt x="0" y="0"/>
                  </a:moveTo>
                  <a:lnTo>
                    <a:pt x="456591" y="0"/>
                  </a:lnTo>
                  <a:lnTo>
                    <a:pt x="456591" y="693117"/>
                  </a:lnTo>
                  <a:lnTo>
                    <a:pt x="0" y="693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6495775" y="5285362"/>
            <a:ext cx="2427154" cy="1158099"/>
            <a:chOff x="0" y="0"/>
            <a:chExt cx="3236206" cy="154413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264482"/>
              <a:ext cx="3236206" cy="1279650"/>
            </a:xfrm>
            <a:custGeom>
              <a:avLst/>
              <a:gdLst/>
              <a:ahLst/>
              <a:cxnLst/>
              <a:rect r="r" b="b" t="t" l="l"/>
              <a:pathLst>
                <a:path h="1279650" w="3236206">
                  <a:moveTo>
                    <a:pt x="0" y="0"/>
                  </a:moveTo>
                  <a:lnTo>
                    <a:pt x="3236206" y="0"/>
                  </a:lnTo>
                  <a:lnTo>
                    <a:pt x="3236206" y="1279650"/>
                  </a:lnTo>
                  <a:lnTo>
                    <a:pt x="0" y="127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920820" y="0"/>
              <a:ext cx="481982" cy="731662"/>
            </a:xfrm>
            <a:custGeom>
              <a:avLst/>
              <a:gdLst/>
              <a:ahLst/>
              <a:cxnLst/>
              <a:rect r="r" b="b" t="t" l="l"/>
              <a:pathLst>
                <a:path h="731662" w="481982">
                  <a:moveTo>
                    <a:pt x="0" y="0"/>
                  </a:moveTo>
                  <a:lnTo>
                    <a:pt x="481982" y="0"/>
                  </a:lnTo>
                  <a:lnTo>
                    <a:pt x="481982" y="731662"/>
                  </a:lnTo>
                  <a:lnTo>
                    <a:pt x="0" y="731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3334731" y="4818296"/>
            <a:ext cx="2378370" cy="1625164"/>
            <a:chOff x="0" y="0"/>
            <a:chExt cx="3171160" cy="216688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475829"/>
              <a:ext cx="2661335" cy="1691057"/>
            </a:xfrm>
            <a:custGeom>
              <a:avLst/>
              <a:gdLst/>
              <a:ahLst/>
              <a:cxnLst/>
              <a:rect r="r" b="b" t="t" l="l"/>
              <a:pathLst>
                <a:path h="1691057" w="2661335">
                  <a:moveTo>
                    <a:pt x="0" y="0"/>
                  </a:moveTo>
                  <a:lnTo>
                    <a:pt x="2661335" y="0"/>
                  </a:lnTo>
                  <a:lnTo>
                    <a:pt x="2661335" y="1691057"/>
                  </a:lnTo>
                  <a:lnTo>
                    <a:pt x="0" y="1691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661335" y="0"/>
              <a:ext cx="509825" cy="773928"/>
            </a:xfrm>
            <a:custGeom>
              <a:avLst/>
              <a:gdLst/>
              <a:ahLst/>
              <a:cxnLst/>
              <a:rect r="r" b="b" t="t" l="l"/>
              <a:pathLst>
                <a:path h="773928" w="509825">
                  <a:moveTo>
                    <a:pt x="0" y="0"/>
                  </a:moveTo>
                  <a:lnTo>
                    <a:pt x="509825" y="0"/>
                  </a:lnTo>
                  <a:lnTo>
                    <a:pt x="509825" y="773928"/>
                  </a:lnTo>
                  <a:lnTo>
                    <a:pt x="0" y="773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6495775" y="2164774"/>
            <a:ext cx="1731141" cy="2123416"/>
            <a:chOff x="0" y="0"/>
            <a:chExt cx="2308187" cy="283122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949087"/>
              <a:ext cx="2308187" cy="1882134"/>
            </a:xfrm>
            <a:custGeom>
              <a:avLst/>
              <a:gdLst/>
              <a:ahLst/>
              <a:cxnLst/>
              <a:rect r="r" b="b" t="t" l="l"/>
              <a:pathLst>
                <a:path h="1882134" w="2308187">
                  <a:moveTo>
                    <a:pt x="0" y="0"/>
                  </a:moveTo>
                  <a:lnTo>
                    <a:pt x="2308187" y="0"/>
                  </a:lnTo>
                  <a:lnTo>
                    <a:pt x="2308187" y="1882134"/>
                  </a:lnTo>
                  <a:lnTo>
                    <a:pt x="0" y="188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887922" y="0"/>
              <a:ext cx="532342" cy="808110"/>
            </a:xfrm>
            <a:custGeom>
              <a:avLst/>
              <a:gdLst/>
              <a:ahLst/>
              <a:cxnLst/>
              <a:rect r="r" b="b" t="t" l="l"/>
              <a:pathLst>
                <a:path h="808110" w="532342">
                  <a:moveTo>
                    <a:pt x="0" y="0"/>
                  </a:moveTo>
                  <a:lnTo>
                    <a:pt x="532343" y="0"/>
                  </a:lnTo>
                  <a:lnTo>
                    <a:pt x="532343" y="808110"/>
                  </a:lnTo>
                  <a:lnTo>
                    <a:pt x="0" y="808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960314" y="2664480"/>
            <a:ext cx="993292" cy="1338197"/>
            <a:chOff x="0" y="0"/>
            <a:chExt cx="1324389" cy="1784263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618801"/>
              <a:ext cx="1324389" cy="1165462"/>
            </a:xfrm>
            <a:custGeom>
              <a:avLst/>
              <a:gdLst/>
              <a:ahLst/>
              <a:cxnLst/>
              <a:rect r="r" b="b" t="t" l="l"/>
              <a:pathLst>
                <a:path h="1165462" w="1324389">
                  <a:moveTo>
                    <a:pt x="0" y="0"/>
                  </a:moveTo>
                  <a:lnTo>
                    <a:pt x="1324389" y="0"/>
                  </a:lnTo>
                  <a:lnTo>
                    <a:pt x="1324389" y="1165462"/>
                  </a:lnTo>
                  <a:lnTo>
                    <a:pt x="0" y="1165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465983" y="0"/>
              <a:ext cx="392422" cy="595707"/>
            </a:xfrm>
            <a:custGeom>
              <a:avLst/>
              <a:gdLst/>
              <a:ahLst/>
              <a:cxnLst/>
              <a:rect r="r" b="b" t="t" l="l"/>
              <a:pathLst>
                <a:path h="595707" w="392422">
                  <a:moveTo>
                    <a:pt x="0" y="0"/>
                  </a:moveTo>
                  <a:lnTo>
                    <a:pt x="392422" y="0"/>
                  </a:lnTo>
                  <a:lnTo>
                    <a:pt x="392422" y="595707"/>
                  </a:lnTo>
                  <a:lnTo>
                    <a:pt x="0" y="595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731520" y="1453290"/>
            <a:ext cx="7915755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Libre Baskerville"/>
              </a:rPr>
              <a:t>In these early days of electrification, we’re unable to find standards or regulation for airside eGSE or transport.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54881" y="1844370"/>
            <a:ext cx="4523308" cy="4642898"/>
          </a:xfrm>
          <a:custGeom>
            <a:avLst/>
            <a:gdLst/>
            <a:ahLst/>
            <a:cxnLst/>
            <a:rect r="r" b="b" t="t" l="l"/>
            <a:pathLst>
              <a:path h="4642898" w="4523308">
                <a:moveTo>
                  <a:pt x="0" y="0"/>
                </a:moveTo>
                <a:lnTo>
                  <a:pt x="4523309" y="0"/>
                </a:lnTo>
                <a:lnTo>
                  <a:pt x="4523309" y="4642898"/>
                </a:lnTo>
                <a:lnTo>
                  <a:pt x="0" y="464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805498"/>
            <a:ext cx="8692634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>
                <a:solidFill>
                  <a:srgbClr val="E0475A"/>
                </a:solidFill>
                <a:latin typeface="Libre Baskerville Bold"/>
              </a:rPr>
              <a:t>Case study - GSE (traditionally fuelled)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1293104"/>
            <a:ext cx="837209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6"/>
              </a:lnSpc>
              <a:spcBef>
                <a:spcPct val="0"/>
              </a:spcBef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Air Canada B777 damaged, July 2023, Montreal, Canada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6232" y="2065030"/>
            <a:ext cx="7821136" cy="4694473"/>
          </a:xfrm>
          <a:custGeom>
            <a:avLst/>
            <a:gdLst/>
            <a:ahLst/>
            <a:cxnLst/>
            <a:rect r="r" b="b" t="t" l="l"/>
            <a:pathLst>
              <a:path h="4694473" w="7821136">
                <a:moveTo>
                  <a:pt x="0" y="0"/>
                </a:moveTo>
                <a:lnTo>
                  <a:pt x="7821136" y="0"/>
                </a:lnTo>
                <a:lnTo>
                  <a:pt x="7821136" y="4694473"/>
                </a:lnTo>
                <a:lnTo>
                  <a:pt x="0" y="4694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805498"/>
            <a:ext cx="8692634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>
                <a:solidFill>
                  <a:srgbClr val="E0475A"/>
                </a:solidFill>
                <a:latin typeface="Libre Baskerville Bold"/>
              </a:rPr>
              <a:t>Case study - GSE (traditionally fuelled)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1335838"/>
            <a:ext cx="837209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6"/>
              </a:lnSpc>
              <a:spcBef>
                <a:spcPct val="0"/>
              </a:spcBef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Lufthansa Airbus A340-300 damaged, January 2023, Frankfurt, Germany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5929" y="1822108"/>
            <a:ext cx="7023815" cy="4516923"/>
          </a:xfrm>
          <a:custGeom>
            <a:avLst/>
            <a:gdLst/>
            <a:ahLst/>
            <a:cxnLst/>
            <a:rect r="r" b="b" t="t" l="l"/>
            <a:pathLst>
              <a:path h="4516923" w="7023815">
                <a:moveTo>
                  <a:pt x="0" y="0"/>
                </a:moveTo>
                <a:lnTo>
                  <a:pt x="7023815" y="0"/>
                </a:lnTo>
                <a:lnTo>
                  <a:pt x="7023815" y="4516922"/>
                </a:lnTo>
                <a:lnTo>
                  <a:pt x="0" y="4516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805498"/>
            <a:ext cx="8692634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>
                <a:solidFill>
                  <a:srgbClr val="E0475A"/>
                </a:solidFill>
                <a:latin typeface="Libre Baskerville Bold"/>
              </a:rPr>
              <a:t>Case study - GSE (traditionally fuelled)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1335838"/>
            <a:ext cx="837209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6"/>
              </a:lnSpc>
              <a:spcBef>
                <a:spcPct val="0"/>
              </a:spcBef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American Airlines Boeing 777-300ER, Hong Kong, 2017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00984" y="1927853"/>
            <a:ext cx="7553705" cy="4519700"/>
          </a:xfrm>
          <a:custGeom>
            <a:avLst/>
            <a:gdLst/>
            <a:ahLst/>
            <a:cxnLst/>
            <a:rect r="r" b="b" t="t" l="l"/>
            <a:pathLst>
              <a:path h="4519700" w="7553705">
                <a:moveTo>
                  <a:pt x="0" y="0"/>
                </a:moveTo>
                <a:lnTo>
                  <a:pt x="7553705" y="0"/>
                </a:lnTo>
                <a:lnTo>
                  <a:pt x="7553705" y="4519700"/>
                </a:lnTo>
                <a:lnTo>
                  <a:pt x="0" y="4519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805498"/>
            <a:ext cx="8692634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>
                <a:solidFill>
                  <a:srgbClr val="E0475A"/>
                </a:solidFill>
                <a:latin typeface="Libre Baskerville Bold"/>
              </a:rPr>
              <a:t>Case study - GSE (traditionally fuelled)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1335838"/>
            <a:ext cx="837209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6"/>
              </a:lnSpc>
              <a:spcBef>
                <a:spcPct val="0"/>
              </a:spcBef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Air India, Mumbai airport, January 2020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02372" y="920662"/>
            <a:ext cx="748856" cy="998475"/>
            <a:chOff x="0" y="0"/>
            <a:chExt cx="998475" cy="13313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98475" cy="1331300"/>
            </a:xfrm>
            <a:custGeom>
              <a:avLst/>
              <a:gdLst/>
              <a:ahLst/>
              <a:cxnLst/>
              <a:rect r="r" b="b" t="t" l="l"/>
              <a:pathLst>
                <a:path h="1331300" w="998475">
                  <a:moveTo>
                    <a:pt x="0" y="0"/>
                  </a:moveTo>
                  <a:lnTo>
                    <a:pt x="998475" y="0"/>
                  </a:lnTo>
                  <a:lnTo>
                    <a:pt x="998475" y="1331300"/>
                  </a:lnTo>
                  <a:lnTo>
                    <a:pt x="0" y="133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70322" y="211699"/>
              <a:ext cx="657831" cy="657831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213734" y="159944"/>
              <a:ext cx="571006" cy="761342"/>
            </a:xfrm>
            <a:custGeom>
              <a:avLst/>
              <a:gdLst/>
              <a:ahLst/>
              <a:cxnLst/>
              <a:rect r="r" b="b" t="t" l="l"/>
              <a:pathLst>
                <a:path h="761342" w="571006">
                  <a:moveTo>
                    <a:pt x="0" y="0"/>
                  </a:moveTo>
                  <a:lnTo>
                    <a:pt x="571007" y="0"/>
                  </a:lnTo>
                  <a:lnTo>
                    <a:pt x="571007" y="761342"/>
                  </a:lnTo>
                  <a:lnTo>
                    <a:pt x="0" y="761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12220" y="2523744"/>
            <a:ext cx="7729160" cy="1686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3600" spc="97">
                <a:solidFill>
                  <a:srgbClr val="000000"/>
                </a:solidFill>
                <a:latin typeface="Libre Baskerville"/>
              </a:rPr>
              <a:t>These incidents all involved ICEVs...how will EVs be different?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1438" y="264004"/>
            <a:ext cx="350637" cy="467516"/>
            <a:chOff x="0" y="0"/>
            <a:chExt cx="467516" cy="6233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7516" cy="623355"/>
            </a:xfrm>
            <a:custGeom>
              <a:avLst/>
              <a:gdLst/>
              <a:ahLst/>
              <a:cxnLst/>
              <a:rect r="r" b="b" t="t" l="l"/>
              <a:pathLst>
                <a:path h="623355" w="467516">
                  <a:moveTo>
                    <a:pt x="0" y="0"/>
                  </a:moveTo>
                  <a:lnTo>
                    <a:pt x="467516" y="0"/>
                  </a:lnTo>
                  <a:lnTo>
                    <a:pt x="467516" y="623355"/>
                  </a:lnTo>
                  <a:lnTo>
                    <a:pt x="0" y="62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79750" y="99124"/>
              <a:ext cx="308016" cy="308016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00077" y="74891"/>
              <a:ext cx="267362" cy="356483"/>
            </a:xfrm>
            <a:custGeom>
              <a:avLst/>
              <a:gdLst/>
              <a:ahLst/>
              <a:cxnLst/>
              <a:rect r="r" b="b" t="t" l="l"/>
              <a:pathLst>
                <a:path h="356483" w="267362">
                  <a:moveTo>
                    <a:pt x="0" y="0"/>
                  </a:moveTo>
                  <a:lnTo>
                    <a:pt x="267362" y="0"/>
                  </a:lnTo>
                  <a:lnTo>
                    <a:pt x="267362" y="356483"/>
                  </a:lnTo>
                  <a:lnTo>
                    <a:pt x="0" y="356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1480360">
            <a:off x="663746" y="3281727"/>
            <a:ext cx="3854052" cy="2611294"/>
            <a:chOff x="0" y="0"/>
            <a:chExt cx="5138736" cy="3481725"/>
          </a:xfrm>
        </p:grpSpPr>
        <p:sp>
          <p:nvSpPr>
            <p:cNvPr name="Freeform 8" id="8"/>
            <p:cNvSpPr/>
            <p:nvPr/>
          </p:nvSpPr>
          <p:spPr>
            <a:xfrm flipH="false" flipV="true" rot="-7483398">
              <a:off x="2887904" y="440145"/>
              <a:ext cx="1771312" cy="1337341"/>
            </a:xfrm>
            <a:custGeom>
              <a:avLst/>
              <a:gdLst/>
              <a:ahLst/>
              <a:cxnLst/>
              <a:rect r="r" b="b" t="t" l="l"/>
              <a:pathLst>
                <a:path h="1337341" w="1771312">
                  <a:moveTo>
                    <a:pt x="0" y="1337341"/>
                  </a:moveTo>
                  <a:lnTo>
                    <a:pt x="1771312" y="1337341"/>
                  </a:lnTo>
                  <a:lnTo>
                    <a:pt x="1771312" y="0"/>
                  </a:lnTo>
                  <a:lnTo>
                    <a:pt x="0" y="0"/>
                  </a:lnTo>
                  <a:lnTo>
                    <a:pt x="0" y="1337341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true" rot="-5722474">
              <a:off x="3513280" y="371113"/>
              <a:ext cx="1511961" cy="1604383"/>
            </a:xfrm>
            <a:custGeom>
              <a:avLst/>
              <a:gdLst/>
              <a:ahLst/>
              <a:cxnLst/>
              <a:rect r="r" b="b" t="t" l="l"/>
              <a:pathLst>
                <a:path h="1604383" w="1511961">
                  <a:moveTo>
                    <a:pt x="0" y="1604383"/>
                  </a:moveTo>
                  <a:lnTo>
                    <a:pt x="1511962" y="1604383"/>
                  </a:lnTo>
                  <a:lnTo>
                    <a:pt x="1511962" y="0"/>
                  </a:lnTo>
                  <a:lnTo>
                    <a:pt x="0" y="0"/>
                  </a:lnTo>
                  <a:lnTo>
                    <a:pt x="0" y="1604383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480360">
              <a:off x="2293972" y="2696177"/>
              <a:ext cx="184402" cy="28813"/>
            </a:xfrm>
            <a:custGeom>
              <a:avLst/>
              <a:gdLst/>
              <a:ahLst/>
              <a:cxnLst/>
              <a:rect r="r" b="b" t="t" l="l"/>
              <a:pathLst>
                <a:path h="28813" w="184402">
                  <a:moveTo>
                    <a:pt x="0" y="0"/>
                  </a:moveTo>
                  <a:lnTo>
                    <a:pt x="184401" y="0"/>
                  </a:lnTo>
                  <a:lnTo>
                    <a:pt x="184401" y="28813"/>
                  </a:lnTo>
                  <a:lnTo>
                    <a:pt x="0" y="2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149867">
              <a:off x="4046026" y="1614097"/>
              <a:ext cx="541888" cy="299366"/>
            </a:xfrm>
            <a:custGeom>
              <a:avLst/>
              <a:gdLst/>
              <a:ahLst/>
              <a:cxnLst/>
              <a:rect r="r" b="b" t="t" l="l"/>
              <a:pathLst>
                <a:path h="299366" w="541888">
                  <a:moveTo>
                    <a:pt x="0" y="0"/>
                  </a:moveTo>
                  <a:lnTo>
                    <a:pt x="541888" y="0"/>
                  </a:lnTo>
                  <a:lnTo>
                    <a:pt x="541888" y="299366"/>
                  </a:lnTo>
                  <a:lnTo>
                    <a:pt x="0" y="2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39280">
              <a:off x="4247034" y="1844430"/>
              <a:ext cx="541888" cy="299366"/>
            </a:xfrm>
            <a:custGeom>
              <a:avLst/>
              <a:gdLst/>
              <a:ahLst/>
              <a:cxnLst/>
              <a:rect r="r" b="b" t="t" l="l"/>
              <a:pathLst>
                <a:path h="299366" w="541888">
                  <a:moveTo>
                    <a:pt x="0" y="0"/>
                  </a:moveTo>
                  <a:lnTo>
                    <a:pt x="541889" y="0"/>
                  </a:lnTo>
                  <a:lnTo>
                    <a:pt x="541889" y="299367"/>
                  </a:lnTo>
                  <a:lnTo>
                    <a:pt x="0" y="29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239280">
              <a:off x="4070394" y="2088600"/>
              <a:ext cx="541888" cy="299366"/>
            </a:xfrm>
            <a:custGeom>
              <a:avLst/>
              <a:gdLst/>
              <a:ahLst/>
              <a:cxnLst/>
              <a:rect r="r" b="b" t="t" l="l"/>
              <a:pathLst>
                <a:path h="299366" w="541888">
                  <a:moveTo>
                    <a:pt x="0" y="0"/>
                  </a:moveTo>
                  <a:lnTo>
                    <a:pt x="541889" y="0"/>
                  </a:lnTo>
                  <a:lnTo>
                    <a:pt x="541889" y="299366"/>
                  </a:lnTo>
                  <a:lnTo>
                    <a:pt x="0" y="2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9999409">
              <a:off x="956433" y="2978683"/>
              <a:ext cx="652103" cy="433648"/>
            </a:xfrm>
            <a:custGeom>
              <a:avLst/>
              <a:gdLst/>
              <a:ahLst/>
              <a:cxnLst/>
              <a:rect r="r" b="b" t="t" l="l"/>
              <a:pathLst>
                <a:path h="433648" w="652103">
                  <a:moveTo>
                    <a:pt x="0" y="0"/>
                  </a:moveTo>
                  <a:lnTo>
                    <a:pt x="652103" y="0"/>
                  </a:lnTo>
                  <a:lnTo>
                    <a:pt x="652103" y="433648"/>
                  </a:lnTo>
                  <a:lnTo>
                    <a:pt x="0" y="433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1480360">
              <a:off x="3202404" y="2237798"/>
              <a:ext cx="192373" cy="30058"/>
            </a:xfrm>
            <a:custGeom>
              <a:avLst/>
              <a:gdLst/>
              <a:ahLst/>
              <a:cxnLst/>
              <a:rect r="r" b="b" t="t" l="l"/>
              <a:pathLst>
                <a:path h="30058" w="192373">
                  <a:moveTo>
                    <a:pt x="0" y="0"/>
                  </a:moveTo>
                  <a:lnTo>
                    <a:pt x="192372" y="0"/>
                  </a:lnTo>
                  <a:lnTo>
                    <a:pt x="192372" y="30058"/>
                  </a:lnTo>
                  <a:lnTo>
                    <a:pt x="0" y="30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7483398">
              <a:off x="212216" y="1106556"/>
              <a:ext cx="2232004" cy="1685163"/>
            </a:xfrm>
            <a:custGeom>
              <a:avLst/>
              <a:gdLst/>
              <a:ahLst/>
              <a:cxnLst/>
              <a:rect r="r" b="b" t="t" l="l"/>
              <a:pathLst>
                <a:path h="1685163" w="2232004">
                  <a:moveTo>
                    <a:pt x="0" y="0"/>
                  </a:moveTo>
                  <a:lnTo>
                    <a:pt x="2232004" y="0"/>
                  </a:lnTo>
                  <a:lnTo>
                    <a:pt x="2232004" y="1685163"/>
                  </a:lnTo>
                  <a:lnTo>
                    <a:pt x="0" y="1685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true" rot="10542652">
              <a:off x="236632" y="1780155"/>
              <a:ext cx="1771312" cy="1337341"/>
            </a:xfrm>
            <a:custGeom>
              <a:avLst/>
              <a:gdLst/>
              <a:ahLst/>
              <a:cxnLst/>
              <a:rect r="r" b="b" t="t" l="l"/>
              <a:pathLst>
                <a:path h="1337341" w="1771312">
                  <a:moveTo>
                    <a:pt x="0" y="1337341"/>
                  </a:moveTo>
                  <a:lnTo>
                    <a:pt x="1771311" y="1337341"/>
                  </a:lnTo>
                  <a:lnTo>
                    <a:pt x="1771311" y="0"/>
                  </a:lnTo>
                  <a:lnTo>
                    <a:pt x="0" y="0"/>
                  </a:lnTo>
                  <a:lnTo>
                    <a:pt x="0" y="1337341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-1480360">
              <a:off x="1549301" y="1832517"/>
              <a:ext cx="2313864" cy="657263"/>
              <a:chOff x="0" y="0"/>
              <a:chExt cx="2168996" cy="616112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589848">
              <a:off x="1531644" y="2077385"/>
              <a:ext cx="450306" cy="291885"/>
              <a:chOff x="0" y="0"/>
              <a:chExt cx="422113" cy="27361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-3719203">
              <a:off x="2846405" y="989128"/>
              <a:ext cx="565878" cy="877416"/>
              <a:chOff x="0" y="0"/>
              <a:chExt cx="530449" cy="82248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-6880360">
              <a:off x="2103896" y="1042688"/>
              <a:ext cx="681298" cy="1103352"/>
              <a:chOff x="0" y="0"/>
              <a:chExt cx="638643" cy="103427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589848">
              <a:off x="1613643" y="1877060"/>
              <a:ext cx="575187" cy="291885"/>
              <a:chOff x="0" y="0"/>
              <a:chExt cx="539175" cy="2736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589848">
              <a:off x="1654219" y="1605879"/>
              <a:ext cx="450306" cy="291885"/>
              <a:chOff x="0" y="0"/>
              <a:chExt cx="422113" cy="27361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/>
            <p:nvPr/>
          </p:nvGrpSpPr>
          <p:grpSpPr>
            <a:xfrm rot="-1480360">
              <a:off x="1645997" y="1319827"/>
              <a:ext cx="620959" cy="608319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/>
            <p:nvPr/>
          </p:nvGrpSpPr>
          <p:grpSpPr>
            <a:xfrm rot="-1480360">
              <a:off x="1854881" y="1133969"/>
              <a:ext cx="1001982" cy="291885"/>
              <a:chOff x="0" y="0"/>
              <a:chExt cx="939249" cy="273611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/>
            <p:nvPr/>
          </p:nvGrpSpPr>
          <p:grpSpPr>
            <a:xfrm rot="-1480360">
              <a:off x="2469279" y="941635"/>
              <a:ext cx="620959" cy="608319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-1395288">
              <a:off x="1341900" y="1854493"/>
              <a:ext cx="181830" cy="117861"/>
              <a:chOff x="0" y="0"/>
              <a:chExt cx="422113" cy="273611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/>
            <p:nvPr/>
          </p:nvGrpSpPr>
          <p:grpSpPr>
            <a:xfrm rot="-1395288">
              <a:off x="3266853" y="970226"/>
              <a:ext cx="181830" cy="117861"/>
              <a:chOff x="0" y="0"/>
              <a:chExt cx="422113" cy="273611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0" id="40"/>
            <p:cNvGrpSpPr/>
            <p:nvPr/>
          </p:nvGrpSpPr>
          <p:grpSpPr>
            <a:xfrm rot="-1395288">
              <a:off x="3559795" y="1993944"/>
              <a:ext cx="366578" cy="195023"/>
              <a:chOff x="0" y="0"/>
              <a:chExt cx="850998" cy="452738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2" id="42"/>
            <p:cNvGrpSpPr/>
            <p:nvPr/>
          </p:nvGrpSpPr>
          <p:grpSpPr>
            <a:xfrm rot="-1395288">
              <a:off x="1794565" y="2804839"/>
              <a:ext cx="366578" cy="195023"/>
              <a:chOff x="0" y="0"/>
              <a:chExt cx="850998" cy="452738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4" id="44"/>
            <p:cNvSpPr/>
            <p:nvPr/>
          </p:nvSpPr>
          <p:spPr>
            <a:xfrm flipH="false" flipV="false" rot="-1480360">
              <a:off x="1360551" y="1060601"/>
              <a:ext cx="2428444" cy="1666519"/>
            </a:xfrm>
            <a:custGeom>
              <a:avLst/>
              <a:gdLst/>
              <a:ahLst/>
              <a:cxnLst/>
              <a:rect r="r" b="b" t="t" l="l"/>
              <a:pathLst>
                <a:path h="1666519" w="2428444">
                  <a:moveTo>
                    <a:pt x="0" y="0"/>
                  </a:moveTo>
                  <a:lnTo>
                    <a:pt x="2428443" y="0"/>
                  </a:lnTo>
                  <a:lnTo>
                    <a:pt x="2428443" y="1666520"/>
                  </a:lnTo>
                  <a:lnTo>
                    <a:pt x="0" y="166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1480360">
              <a:off x="2218188" y="1270276"/>
              <a:ext cx="463404" cy="703459"/>
            </a:xfrm>
            <a:custGeom>
              <a:avLst/>
              <a:gdLst/>
              <a:ahLst/>
              <a:cxnLst/>
              <a:rect r="r" b="b" t="t" l="l"/>
              <a:pathLst>
                <a:path h="703459" w="463404">
                  <a:moveTo>
                    <a:pt x="0" y="0"/>
                  </a:moveTo>
                  <a:lnTo>
                    <a:pt x="463404" y="0"/>
                  </a:lnTo>
                  <a:lnTo>
                    <a:pt x="463404" y="703459"/>
                  </a:lnTo>
                  <a:lnTo>
                    <a:pt x="0" y="703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-1480360">
              <a:off x="2246089" y="1339428"/>
              <a:ext cx="390539" cy="592849"/>
            </a:xfrm>
            <a:custGeom>
              <a:avLst/>
              <a:gdLst/>
              <a:ahLst/>
              <a:cxnLst/>
              <a:rect r="r" b="b" t="t" l="l"/>
              <a:pathLst>
                <a:path h="592849" w="390539">
                  <a:moveTo>
                    <a:pt x="0" y="0"/>
                  </a:moveTo>
                  <a:lnTo>
                    <a:pt x="390539" y="0"/>
                  </a:lnTo>
                  <a:lnTo>
                    <a:pt x="390539" y="592849"/>
                  </a:lnTo>
                  <a:lnTo>
                    <a:pt x="0" y="592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true" rot="-6003037">
            <a:off x="7382373" y="3716166"/>
            <a:ext cx="1328484" cy="1003005"/>
          </a:xfrm>
          <a:custGeom>
            <a:avLst/>
            <a:gdLst/>
            <a:ahLst/>
            <a:cxnLst/>
            <a:rect r="r" b="b" t="t" l="l"/>
            <a:pathLst>
              <a:path h="1003005" w="1328484">
                <a:moveTo>
                  <a:pt x="0" y="1003005"/>
                </a:moveTo>
                <a:lnTo>
                  <a:pt x="1328484" y="1003005"/>
                </a:lnTo>
                <a:lnTo>
                  <a:pt x="1328484" y="0"/>
                </a:lnTo>
                <a:lnTo>
                  <a:pt x="0" y="0"/>
                </a:lnTo>
                <a:lnTo>
                  <a:pt x="0" y="100300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6836722" y="5188575"/>
            <a:ext cx="138301" cy="21610"/>
          </a:xfrm>
          <a:custGeom>
            <a:avLst/>
            <a:gdLst/>
            <a:ahLst/>
            <a:cxnLst/>
            <a:rect r="r" b="b" t="t" l="l"/>
            <a:pathLst>
              <a:path h="21610" w="138301">
                <a:moveTo>
                  <a:pt x="0" y="0"/>
                </a:moveTo>
                <a:lnTo>
                  <a:pt x="138301" y="0"/>
                </a:lnTo>
                <a:lnTo>
                  <a:pt x="138301" y="21609"/>
                </a:lnTo>
                <a:lnTo>
                  <a:pt x="0" y="216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7598885" y="5161788"/>
            <a:ext cx="144280" cy="22544"/>
          </a:xfrm>
          <a:custGeom>
            <a:avLst/>
            <a:gdLst/>
            <a:ahLst/>
            <a:cxnLst/>
            <a:rect r="r" b="b" t="t" l="l"/>
            <a:pathLst>
              <a:path h="22544" w="144280">
                <a:moveTo>
                  <a:pt x="0" y="0"/>
                </a:moveTo>
                <a:lnTo>
                  <a:pt x="144280" y="0"/>
                </a:lnTo>
                <a:lnTo>
                  <a:pt x="144280" y="22544"/>
                </a:lnTo>
                <a:lnTo>
                  <a:pt x="0" y="22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-6003037">
            <a:off x="5684793" y="3708810"/>
            <a:ext cx="1674003" cy="1263872"/>
          </a:xfrm>
          <a:custGeom>
            <a:avLst/>
            <a:gdLst/>
            <a:ahLst/>
            <a:cxnLst/>
            <a:rect r="r" b="b" t="t" l="l"/>
            <a:pathLst>
              <a:path h="1263872" w="1674003">
                <a:moveTo>
                  <a:pt x="0" y="0"/>
                </a:moveTo>
                <a:lnTo>
                  <a:pt x="1674003" y="0"/>
                </a:lnTo>
                <a:lnTo>
                  <a:pt x="1674003" y="1263872"/>
                </a:lnTo>
                <a:lnTo>
                  <a:pt x="0" y="126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934101">
            <a:off x="7447350" y="3419515"/>
            <a:ext cx="789092" cy="920224"/>
          </a:xfrm>
          <a:custGeom>
            <a:avLst/>
            <a:gdLst/>
            <a:ahLst/>
            <a:cxnLst/>
            <a:rect r="r" b="b" t="t" l="l"/>
            <a:pathLst>
              <a:path h="920224" w="789092">
                <a:moveTo>
                  <a:pt x="0" y="0"/>
                </a:moveTo>
                <a:lnTo>
                  <a:pt x="789092" y="0"/>
                </a:lnTo>
                <a:lnTo>
                  <a:pt x="789092" y="920224"/>
                </a:lnTo>
                <a:lnTo>
                  <a:pt x="0" y="9202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true" flipV="false" rot="934101">
            <a:off x="6442176" y="3524383"/>
            <a:ext cx="789092" cy="920224"/>
          </a:xfrm>
          <a:custGeom>
            <a:avLst/>
            <a:gdLst/>
            <a:ahLst/>
            <a:cxnLst/>
            <a:rect r="r" b="b" t="t" l="l"/>
            <a:pathLst>
              <a:path h="920224" w="789092">
                <a:moveTo>
                  <a:pt x="789092" y="0"/>
                </a:moveTo>
                <a:lnTo>
                  <a:pt x="0" y="0"/>
                </a:lnTo>
                <a:lnTo>
                  <a:pt x="0" y="920224"/>
                </a:lnTo>
                <a:lnTo>
                  <a:pt x="789092" y="920224"/>
                </a:lnTo>
                <a:lnTo>
                  <a:pt x="789092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true" flipV="false" rot="934101">
            <a:off x="6895559" y="3364642"/>
            <a:ext cx="789092" cy="920224"/>
          </a:xfrm>
          <a:custGeom>
            <a:avLst/>
            <a:gdLst/>
            <a:ahLst/>
            <a:cxnLst/>
            <a:rect r="r" b="b" t="t" l="l"/>
            <a:pathLst>
              <a:path h="920224" w="789092">
                <a:moveTo>
                  <a:pt x="789092" y="0"/>
                </a:moveTo>
                <a:lnTo>
                  <a:pt x="0" y="0"/>
                </a:lnTo>
                <a:lnTo>
                  <a:pt x="0" y="920223"/>
                </a:lnTo>
                <a:lnTo>
                  <a:pt x="789092" y="920223"/>
                </a:lnTo>
                <a:lnTo>
                  <a:pt x="789092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4" id="54"/>
          <p:cNvGrpSpPr/>
          <p:nvPr/>
        </p:nvGrpSpPr>
        <p:grpSpPr>
          <a:xfrm rot="0">
            <a:off x="6379438" y="4076860"/>
            <a:ext cx="1821333" cy="1249890"/>
            <a:chOff x="0" y="0"/>
            <a:chExt cx="2428444" cy="1666519"/>
          </a:xfrm>
        </p:grpSpPr>
        <p:grpSp>
          <p:nvGrpSpPr>
            <p:cNvPr name="Group 55" id="55"/>
            <p:cNvGrpSpPr/>
            <p:nvPr/>
          </p:nvGrpSpPr>
          <p:grpSpPr>
            <a:xfrm rot="0">
              <a:off x="65174" y="802390"/>
              <a:ext cx="2313864" cy="657263"/>
              <a:chOff x="0" y="0"/>
              <a:chExt cx="2168996" cy="616112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2070209">
              <a:off x="108238" y="645255"/>
              <a:ext cx="450306" cy="291885"/>
              <a:chOff x="0" y="0"/>
              <a:chExt cx="422113" cy="273611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-2238842">
              <a:off x="1629760" y="202568"/>
              <a:ext cx="565878" cy="877416"/>
              <a:chOff x="0" y="0"/>
              <a:chExt cx="530449" cy="822482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-5400000">
              <a:off x="880255" y="-44932"/>
              <a:ext cx="681298" cy="1103352"/>
              <a:chOff x="0" y="0"/>
              <a:chExt cx="638643" cy="1034272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2070209">
              <a:off x="260673" y="523512"/>
              <a:ext cx="575187" cy="291885"/>
              <a:chOff x="0" y="0"/>
              <a:chExt cx="539175" cy="273611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2070209">
              <a:off x="416445" y="267961"/>
              <a:ext cx="450306" cy="291885"/>
              <a:chOff x="0" y="0"/>
              <a:chExt cx="422113" cy="273611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454547" y="25766"/>
              <a:ext cx="620959" cy="608319"/>
              <a:chOff x="0" y="0"/>
              <a:chExt cx="6350000" cy="63500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770598" y="38040"/>
              <a:ext cx="1001982" cy="291885"/>
              <a:chOff x="0" y="0"/>
              <a:chExt cx="939249" cy="273611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1360539" y="25766"/>
              <a:ext cx="620959" cy="608319"/>
              <a:chOff x="0" y="0"/>
              <a:chExt cx="6350000" cy="63500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85072">
              <a:off x="77435" y="315414"/>
              <a:ext cx="181830" cy="117861"/>
              <a:chOff x="0" y="0"/>
              <a:chExt cx="422113" cy="273611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85072">
              <a:off x="2195777" y="315414"/>
              <a:ext cx="181830" cy="117861"/>
              <a:chOff x="0" y="0"/>
              <a:chExt cx="422113" cy="273611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85072">
              <a:off x="2010103" y="1402996"/>
              <a:ext cx="366578" cy="195023"/>
              <a:chOff x="0" y="0"/>
              <a:chExt cx="850998" cy="452738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85072">
              <a:off x="67531" y="1402996"/>
              <a:ext cx="366578" cy="195023"/>
              <a:chOff x="0" y="0"/>
              <a:chExt cx="850998" cy="452738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2428444" cy="1666519"/>
            </a:xfrm>
            <a:custGeom>
              <a:avLst/>
              <a:gdLst/>
              <a:ahLst/>
              <a:cxnLst/>
              <a:rect r="r" b="b" t="t" l="l"/>
              <a:pathLst>
                <a:path h="1666519" w="2428444">
                  <a:moveTo>
                    <a:pt x="0" y="0"/>
                  </a:moveTo>
                  <a:lnTo>
                    <a:pt x="2428444" y="0"/>
                  </a:lnTo>
                  <a:lnTo>
                    <a:pt x="2428444" y="1666519"/>
                  </a:lnTo>
                  <a:lnTo>
                    <a:pt x="0" y="1666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2" id="82"/>
          <p:cNvSpPr/>
          <p:nvPr/>
        </p:nvSpPr>
        <p:spPr>
          <a:xfrm flipH="false" flipV="false" rot="0">
            <a:off x="7143324" y="4228653"/>
            <a:ext cx="293562" cy="422667"/>
          </a:xfrm>
          <a:custGeom>
            <a:avLst/>
            <a:gdLst/>
            <a:ahLst/>
            <a:cxnLst/>
            <a:rect r="r" b="b" t="t" l="l"/>
            <a:pathLst>
              <a:path h="422667" w="293562">
                <a:moveTo>
                  <a:pt x="0" y="0"/>
                </a:moveTo>
                <a:lnTo>
                  <a:pt x="293562" y="0"/>
                </a:lnTo>
                <a:lnTo>
                  <a:pt x="293562" y="422667"/>
                </a:lnTo>
                <a:lnTo>
                  <a:pt x="0" y="4226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2322033" y="2605513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1" y="0"/>
                </a:lnTo>
                <a:lnTo>
                  <a:pt x="504141" y="1042150"/>
                </a:lnTo>
                <a:lnTo>
                  <a:pt x="0" y="10421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2423335" y="2626693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1" y="0"/>
                </a:lnTo>
                <a:lnTo>
                  <a:pt x="504141" y="1042150"/>
                </a:lnTo>
                <a:lnTo>
                  <a:pt x="0" y="10421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6905873" y="2603724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0" y="0"/>
                </a:lnTo>
                <a:lnTo>
                  <a:pt x="504140" y="1042150"/>
                </a:lnTo>
                <a:lnTo>
                  <a:pt x="0" y="10421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7007175" y="2624904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0" y="0"/>
                </a:lnTo>
                <a:lnTo>
                  <a:pt x="504140" y="1042151"/>
                </a:lnTo>
                <a:lnTo>
                  <a:pt x="0" y="10421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2999616" y="2961960"/>
            <a:ext cx="1265454" cy="42897"/>
          </a:xfrm>
          <a:custGeom>
            <a:avLst/>
            <a:gdLst/>
            <a:ahLst/>
            <a:cxnLst/>
            <a:rect r="r" b="b" t="t" l="l"/>
            <a:pathLst>
              <a:path h="42897" w="1265454">
                <a:moveTo>
                  <a:pt x="0" y="0"/>
                </a:moveTo>
                <a:lnTo>
                  <a:pt x="1265453" y="0"/>
                </a:lnTo>
                <a:lnTo>
                  <a:pt x="1265453" y="42897"/>
                </a:lnTo>
                <a:lnTo>
                  <a:pt x="0" y="4289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8" id="88"/>
          <p:cNvSpPr txBox="true"/>
          <p:nvPr/>
        </p:nvSpPr>
        <p:spPr>
          <a:xfrm rot="0">
            <a:off x="731520" y="712470"/>
            <a:ext cx="829056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EV vs ICEV: </a:t>
            </a:r>
            <a:r>
              <a:rPr lang="en-US" sz="3600" spc="97">
                <a:solidFill>
                  <a:srgbClr val="00A79D"/>
                </a:solidFill>
                <a:latin typeface="Libre Baskerville Bold"/>
              </a:rPr>
              <a:t>Similarities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731520" y="1434617"/>
            <a:ext cx="812407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444444"/>
                </a:solidFill>
                <a:latin typeface="Libre Baskerville"/>
              </a:rPr>
              <a:t>Early testing indicates similar toxicity, heat release rate (rate at which fire releases energy) &amp; temperature between vehicle types.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515909" y="5604298"/>
            <a:ext cx="1680449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Up to 1200 degrees celsius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5326726" y="5604298"/>
            <a:ext cx="1680449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Up to 1000 degrees celsius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4265069" y="2864346"/>
            <a:ext cx="137053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Similar HRR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399051" y="2890847"/>
            <a:ext cx="1370533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Toxic, flammable gases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7984164" y="2959123"/>
            <a:ext cx="1370533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Toxic smoke (combustibles)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3076267" y="3348503"/>
            <a:ext cx="1370533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 Toxic smoke (combustibles)</a:t>
            </a:r>
          </a:p>
        </p:txBody>
      </p:sp>
      <p:sp>
        <p:nvSpPr>
          <p:cNvPr name="Freeform 96" id="96"/>
          <p:cNvSpPr/>
          <p:nvPr/>
        </p:nvSpPr>
        <p:spPr>
          <a:xfrm flipH="false" flipV="false" rot="0">
            <a:off x="5640419" y="2961960"/>
            <a:ext cx="1265454" cy="42897"/>
          </a:xfrm>
          <a:custGeom>
            <a:avLst/>
            <a:gdLst/>
            <a:ahLst/>
            <a:cxnLst/>
            <a:rect r="r" b="b" t="t" l="l"/>
            <a:pathLst>
              <a:path h="42897" w="1265454">
                <a:moveTo>
                  <a:pt x="0" y="0"/>
                </a:moveTo>
                <a:lnTo>
                  <a:pt x="1265454" y="0"/>
                </a:lnTo>
                <a:lnTo>
                  <a:pt x="1265454" y="42897"/>
                </a:lnTo>
                <a:lnTo>
                  <a:pt x="0" y="4289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7" id="97"/>
          <p:cNvSpPr txBox="true"/>
          <p:nvPr/>
        </p:nvSpPr>
        <p:spPr>
          <a:xfrm rot="-5400000">
            <a:off x="7373249" y="378699"/>
            <a:ext cx="3887016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>
                <a:solidFill>
                  <a:srgbClr val="444444"/>
                </a:solidFill>
                <a:latin typeface="Libre Baskerville"/>
              </a:rPr>
              <a:t>evfiresafe.com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1438" y="264004"/>
            <a:ext cx="350637" cy="467516"/>
            <a:chOff x="0" y="0"/>
            <a:chExt cx="467516" cy="6233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7516" cy="623355"/>
            </a:xfrm>
            <a:custGeom>
              <a:avLst/>
              <a:gdLst/>
              <a:ahLst/>
              <a:cxnLst/>
              <a:rect r="r" b="b" t="t" l="l"/>
              <a:pathLst>
                <a:path h="623355" w="467516">
                  <a:moveTo>
                    <a:pt x="0" y="0"/>
                  </a:moveTo>
                  <a:lnTo>
                    <a:pt x="467516" y="0"/>
                  </a:lnTo>
                  <a:lnTo>
                    <a:pt x="467516" y="623355"/>
                  </a:lnTo>
                  <a:lnTo>
                    <a:pt x="0" y="62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79750" y="99124"/>
              <a:ext cx="308016" cy="308016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00077" y="74891"/>
              <a:ext cx="267362" cy="356483"/>
            </a:xfrm>
            <a:custGeom>
              <a:avLst/>
              <a:gdLst/>
              <a:ahLst/>
              <a:cxnLst/>
              <a:rect r="r" b="b" t="t" l="l"/>
              <a:pathLst>
                <a:path h="356483" w="267362">
                  <a:moveTo>
                    <a:pt x="0" y="0"/>
                  </a:moveTo>
                  <a:lnTo>
                    <a:pt x="267362" y="0"/>
                  </a:lnTo>
                  <a:lnTo>
                    <a:pt x="267362" y="356483"/>
                  </a:lnTo>
                  <a:lnTo>
                    <a:pt x="0" y="356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215408" y="5604298"/>
            <a:ext cx="1819690" cy="761048"/>
            <a:chOff x="0" y="0"/>
            <a:chExt cx="2426253" cy="101473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73316" cy="379731"/>
            </a:xfrm>
            <a:custGeom>
              <a:avLst/>
              <a:gdLst/>
              <a:ahLst/>
              <a:cxnLst/>
              <a:rect r="r" b="b" t="t" l="l"/>
              <a:pathLst>
                <a:path h="379731" w="2373316">
                  <a:moveTo>
                    <a:pt x="0" y="0"/>
                  </a:moveTo>
                  <a:lnTo>
                    <a:pt x="2373316" y="0"/>
                  </a:lnTo>
                  <a:lnTo>
                    <a:pt x="2373316" y="379731"/>
                  </a:lnTo>
                  <a:lnTo>
                    <a:pt x="0" y="379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2937" y="317500"/>
              <a:ext cx="2373316" cy="379731"/>
            </a:xfrm>
            <a:custGeom>
              <a:avLst/>
              <a:gdLst/>
              <a:ahLst/>
              <a:cxnLst/>
              <a:rect r="r" b="b" t="t" l="l"/>
              <a:pathLst>
                <a:path h="379731" w="2373316">
                  <a:moveTo>
                    <a:pt x="0" y="0"/>
                  </a:moveTo>
                  <a:lnTo>
                    <a:pt x="2373316" y="0"/>
                  </a:lnTo>
                  <a:lnTo>
                    <a:pt x="2373316" y="379731"/>
                  </a:lnTo>
                  <a:lnTo>
                    <a:pt x="0" y="379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2937" y="635000"/>
              <a:ext cx="2373316" cy="379731"/>
            </a:xfrm>
            <a:custGeom>
              <a:avLst/>
              <a:gdLst/>
              <a:ahLst/>
              <a:cxnLst/>
              <a:rect r="r" b="b" t="t" l="l"/>
              <a:pathLst>
                <a:path h="379731" w="2373316">
                  <a:moveTo>
                    <a:pt x="0" y="0"/>
                  </a:moveTo>
                  <a:lnTo>
                    <a:pt x="2373316" y="0"/>
                  </a:lnTo>
                  <a:lnTo>
                    <a:pt x="2373316" y="379731"/>
                  </a:lnTo>
                  <a:lnTo>
                    <a:pt x="0" y="379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7763" y="4201862"/>
            <a:ext cx="8570038" cy="2652593"/>
            <a:chOff x="0" y="0"/>
            <a:chExt cx="11426717" cy="353679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4737710" y="1182350"/>
              <a:ext cx="1764485" cy="635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9">
                  <a:solidFill>
                    <a:srgbClr val="1A4789"/>
                  </a:solidFill>
                  <a:latin typeface="Libre Baskerville Italics"/>
                </a:rPr>
                <a:t>Jet like flame down low 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0313756" y="0"/>
              <a:ext cx="1112962" cy="635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9">
                  <a:solidFill>
                    <a:srgbClr val="1A4789"/>
                  </a:solidFill>
                  <a:latin typeface="Libre Baskerville Italics"/>
                </a:rPr>
                <a:t>360 flames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555121" y="1869915"/>
              <a:ext cx="1531486" cy="952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9">
                  <a:solidFill>
                    <a:srgbClr val="1A4789"/>
                  </a:solidFill>
                  <a:latin typeface="Libre Baskerville Italics"/>
                </a:rPr>
                <a:t>Incident duration ~3-5 hours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9138069" y="1766550"/>
              <a:ext cx="1640378" cy="952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9">
                  <a:solidFill>
                    <a:srgbClr val="1A4789"/>
                  </a:solidFill>
                  <a:latin typeface="Libre Baskerville Italics"/>
                </a:rPr>
                <a:t>Incident duration ~30 minutes 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219291"/>
              <a:ext cx="5154691" cy="317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9">
                  <a:solidFill>
                    <a:srgbClr val="1A4789"/>
                  </a:solidFill>
                  <a:latin typeface="Libre Baskerville Italics"/>
                </a:rPr>
                <a:t>Fire fuelled by a lithium-ion battery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6156875" y="3214350"/>
              <a:ext cx="5154691" cy="317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9">
                  <a:solidFill>
                    <a:srgbClr val="1A4789"/>
                  </a:solidFill>
                  <a:latin typeface="Libre Baskerville Italics"/>
                </a:rPr>
                <a:t>Fire fuelled by fuel tank &amp; plastics 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1480360">
            <a:off x="663746" y="3281727"/>
            <a:ext cx="3854052" cy="2611294"/>
            <a:chOff x="0" y="0"/>
            <a:chExt cx="5138736" cy="3481725"/>
          </a:xfrm>
        </p:grpSpPr>
        <p:sp>
          <p:nvSpPr>
            <p:cNvPr name="Freeform 19" id="19"/>
            <p:cNvSpPr/>
            <p:nvPr/>
          </p:nvSpPr>
          <p:spPr>
            <a:xfrm flipH="false" flipV="true" rot="-7483398">
              <a:off x="2887904" y="440145"/>
              <a:ext cx="1771312" cy="1337341"/>
            </a:xfrm>
            <a:custGeom>
              <a:avLst/>
              <a:gdLst/>
              <a:ahLst/>
              <a:cxnLst/>
              <a:rect r="r" b="b" t="t" l="l"/>
              <a:pathLst>
                <a:path h="1337341" w="1771312">
                  <a:moveTo>
                    <a:pt x="0" y="1337341"/>
                  </a:moveTo>
                  <a:lnTo>
                    <a:pt x="1771312" y="1337341"/>
                  </a:lnTo>
                  <a:lnTo>
                    <a:pt x="1771312" y="0"/>
                  </a:lnTo>
                  <a:lnTo>
                    <a:pt x="0" y="0"/>
                  </a:lnTo>
                  <a:lnTo>
                    <a:pt x="0" y="133734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true" rot="-5722474">
              <a:off x="3513280" y="371113"/>
              <a:ext cx="1511961" cy="1604383"/>
            </a:xfrm>
            <a:custGeom>
              <a:avLst/>
              <a:gdLst/>
              <a:ahLst/>
              <a:cxnLst/>
              <a:rect r="r" b="b" t="t" l="l"/>
              <a:pathLst>
                <a:path h="1604383" w="1511961">
                  <a:moveTo>
                    <a:pt x="0" y="1604383"/>
                  </a:moveTo>
                  <a:lnTo>
                    <a:pt x="1511962" y="1604383"/>
                  </a:lnTo>
                  <a:lnTo>
                    <a:pt x="1511962" y="0"/>
                  </a:lnTo>
                  <a:lnTo>
                    <a:pt x="0" y="0"/>
                  </a:lnTo>
                  <a:lnTo>
                    <a:pt x="0" y="1604383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1480360">
              <a:off x="2293972" y="2696177"/>
              <a:ext cx="184402" cy="28813"/>
            </a:xfrm>
            <a:custGeom>
              <a:avLst/>
              <a:gdLst/>
              <a:ahLst/>
              <a:cxnLst/>
              <a:rect r="r" b="b" t="t" l="l"/>
              <a:pathLst>
                <a:path h="28813" w="184402">
                  <a:moveTo>
                    <a:pt x="0" y="0"/>
                  </a:moveTo>
                  <a:lnTo>
                    <a:pt x="184401" y="0"/>
                  </a:lnTo>
                  <a:lnTo>
                    <a:pt x="184401" y="28813"/>
                  </a:lnTo>
                  <a:lnTo>
                    <a:pt x="0" y="2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149867">
              <a:off x="4046026" y="1614097"/>
              <a:ext cx="541888" cy="299366"/>
            </a:xfrm>
            <a:custGeom>
              <a:avLst/>
              <a:gdLst/>
              <a:ahLst/>
              <a:cxnLst/>
              <a:rect r="r" b="b" t="t" l="l"/>
              <a:pathLst>
                <a:path h="299366" w="541888">
                  <a:moveTo>
                    <a:pt x="0" y="0"/>
                  </a:moveTo>
                  <a:lnTo>
                    <a:pt x="541888" y="0"/>
                  </a:lnTo>
                  <a:lnTo>
                    <a:pt x="541888" y="299366"/>
                  </a:lnTo>
                  <a:lnTo>
                    <a:pt x="0" y="2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239280">
              <a:off x="4247034" y="1844430"/>
              <a:ext cx="541888" cy="299366"/>
            </a:xfrm>
            <a:custGeom>
              <a:avLst/>
              <a:gdLst/>
              <a:ahLst/>
              <a:cxnLst/>
              <a:rect r="r" b="b" t="t" l="l"/>
              <a:pathLst>
                <a:path h="299366" w="541888">
                  <a:moveTo>
                    <a:pt x="0" y="0"/>
                  </a:moveTo>
                  <a:lnTo>
                    <a:pt x="541889" y="0"/>
                  </a:lnTo>
                  <a:lnTo>
                    <a:pt x="541889" y="299367"/>
                  </a:lnTo>
                  <a:lnTo>
                    <a:pt x="0" y="29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239280">
              <a:off x="4070394" y="2088600"/>
              <a:ext cx="541888" cy="299366"/>
            </a:xfrm>
            <a:custGeom>
              <a:avLst/>
              <a:gdLst/>
              <a:ahLst/>
              <a:cxnLst/>
              <a:rect r="r" b="b" t="t" l="l"/>
              <a:pathLst>
                <a:path h="299366" w="541888">
                  <a:moveTo>
                    <a:pt x="0" y="0"/>
                  </a:moveTo>
                  <a:lnTo>
                    <a:pt x="541889" y="0"/>
                  </a:lnTo>
                  <a:lnTo>
                    <a:pt x="541889" y="299366"/>
                  </a:lnTo>
                  <a:lnTo>
                    <a:pt x="0" y="2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9999409">
              <a:off x="956433" y="2978683"/>
              <a:ext cx="652103" cy="433648"/>
            </a:xfrm>
            <a:custGeom>
              <a:avLst/>
              <a:gdLst/>
              <a:ahLst/>
              <a:cxnLst/>
              <a:rect r="r" b="b" t="t" l="l"/>
              <a:pathLst>
                <a:path h="433648" w="652103">
                  <a:moveTo>
                    <a:pt x="0" y="0"/>
                  </a:moveTo>
                  <a:lnTo>
                    <a:pt x="652103" y="0"/>
                  </a:lnTo>
                  <a:lnTo>
                    <a:pt x="652103" y="433648"/>
                  </a:lnTo>
                  <a:lnTo>
                    <a:pt x="0" y="433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-1480360">
              <a:off x="3202404" y="2237798"/>
              <a:ext cx="192373" cy="30058"/>
            </a:xfrm>
            <a:custGeom>
              <a:avLst/>
              <a:gdLst/>
              <a:ahLst/>
              <a:cxnLst/>
              <a:rect r="r" b="b" t="t" l="l"/>
              <a:pathLst>
                <a:path h="30058" w="192373">
                  <a:moveTo>
                    <a:pt x="0" y="0"/>
                  </a:moveTo>
                  <a:lnTo>
                    <a:pt x="192372" y="0"/>
                  </a:lnTo>
                  <a:lnTo>
                    <a:pt x="192372" y="30058"/>
                  </a:lnTo>
                  <a:lnTo>
                    <a:pt x="0" y="30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7483398">
              <a:off x="212216" y="1106556"/>
              <a:ext cx="2232004" cy="1685163"/>
            </a:xfrm>
            <a:custGeom>
              <a:avLst/>
              <a:gdLst/>
              <a:ahLst/>
              <a:cxnLst/>
              <a:rect r="r" b="b" t="t" l="l"/>
              <a:pathLst>
                <a:path h="1685163" w="2232004">
                  <a:moveTo>
                    <a:pt x="0" y="0"/>
                  </a:moveTo>
                  <a:lnTo>
                    <a:pt x="2232004" y="0"/>
                  </a:lnTo>
                  <a:lnTo>
                    <a:pt x="2232004" y="1685163"/>
                  </a:lnTo>
                  <a:lnTo>
                    <a:pt x="0" y="1685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true" rot="10542652">
              <a:off x="236632" y="1780155"/>
              <a:ext cx="1771312" cy="1337341"/>
            </a:xfrm>
            <a:custGeom>
              <a:avLst/>
              <a:gdLst/>
              <a:ahLst/>
              <a:cxnLst/>
              <a:rect r="r" b="b" t="t" l="l"/>
              <a:pathLst>
                <a:path h="1337341" w="1771312">
                  <a:moveTo>
                    <a:pt x="0" y="1337341"/>
                  </a:moveTo>
                  <a:lnTo>
                    <a:pt x="1771311" y="1337341"/>
                  </a:lnTo>
                  <a:lnTo>
                    <a:pt x="1771311" y="0"/>
                  </a:lnTo>
                  <a:lnTo>
                    <a:pt x="0" y="0"/>
                  </a:lnTo>
                  <a:lnTo>
                    <a:pt x="0" y="133734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9" id="29"/>
            <p:cNvGrpSpPr/>
            <p:nvPr/>
          </p:nvGrpSpPr>
          <p:grpSpPr>
            <a:xfrm rot="-1480360">
              <a:off x="1549301" y="1832517"/>
              <a:ext cx="2313864" cy="657263"/>
              <a:chOff x="0" y="0"/>
              <a:chExt cx="2168996" cy="616112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589848">
              <a:off x="1531644" y="2077385"/>
              <a:ext cx="450306" cy="291885"/>
              <a:chOff x="0" y="0"/>
              <a:chExt cx="422113" cy="273611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-3719203">
              <a:off x="2846405" y="989128"/>
              <a:ext cx="565878" cy="877416"/>
              <a:chOff x="0" y="0"/>
              <a:chExt cx="530449" cy="822482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-6880360">
              <a:off x="2103896" y="1042688"/>
              <a:ext cx="681298" cy="1103352"/>
              <a:chOff x="0" y="0"/>
              <a:chExt cx="638643" cy="1034272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589848">
              <a:off x="1613643" y="1877060"/>
              <a:ext cx="575187" cy="291885"/>
              <a:chOff x="0" y="0"/>
              <a:chExt cx="539175" cy="273611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589848">
              <a:off x="1654219" y="1605879"/>
              <a:ext cx="450306" cy="291885"/>
              <a:chOff x="0" y="0"/>
              <a:chExt cx="422113" cy="273611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-1480360">
              <a:off x="1645997" y="1319827"/>
              <a:ext cx="620959" cy="608319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-1480360">
              <a:off x="1854881" y="1133969"/>
              <a:ext cx="1001982" cy="291885"/>
              <a:chOff x="0" y="0"/>
              <a:chExt cx="939249" cy="273611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-1480360">
              <a:off x="2469279" y="941635"/>
              <a:ext cx="620959" cy="608319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-1395288">
              <a:off x="1341900" y="1854493"/>
              <a:ext cx="181830" cy="117861"/>
              <a:chOff x="0" y="0"/>
              <a:chExt cx="422113" cy="273611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-1395288">
              <a:off x="3266853" y="970226"/>
              <a:ext cx="181830" cy="117861"/>
              <a:chOff x="0" y="0"/>
              <a:chExt cx="422113" cy="273611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-1395288">
              <a:off x="3559795" y="1993944"/>
              <a:ext cx="366578" cy="195023"/>
              <a:chOff x="0" y="0"/>
              <a:chExt cx="850998" cy="452738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-1395288">
              <a:off x="1794565" y="2804839"/>
              <a:ext cx="366578" cy="195023"/>
              <a:chOff x="0" y="0"/>
              <a:chExt cx="850998" cy="452738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5" id="55"/>
            <p:cNvSpPr/>
            <p:nvPr/>
          </p:nvSpPr>
          <p:spPr>
            <a:xfrm flipH="false" flipV="false" rot="-1480360">
              <a:off x="1360551" y="1060601"/>
              <a:ext cx="2428444" cy="1666519"/>
            </a:xfrm>
            <a:custGeom>
              <a:avLst/>
              <a:gdLst/>
              <a:ahLst/>
              <a:cxnLst/>
              <a:rect r="r" b="b" t="t" l="l"/>
              <a:pathLst>
                <a:path h="1666519" w="2428444">
                  <a:moveTo>
                    <a:pt x="0" y="0"/>
                  </a:moveTo>
                  <a:lnTo>
                    <a:pt x="2428443" y="0"/>
                  </a:lnTo>
                  <a:lnTo>
                    <a:pt x="2428443" y="1666520"/>
                  </a:lnTo>
                  <a:lnTo>
                    <a:pt x="0" y="166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480360">
              <a:off x="2218188" y="1270276"/>
              <a:ext cx="463404" cy="703459"/>
            </a:xfrm>
            <a:custGeom>
              <a:avLst/>
              <a:gdLst/>
              <a:ahLst/>
              <a:cxnLst/>
              <a:rect r="r" b="b" t="t" l="l"/>
              <a:pathLst>
                <a:path h="703459" w="463404">
                  <a:moveTo>
                    <a:pt x="0" y="0"/>
                  </a:moveTo>
                  <a:lnTo>
                    <a:pt x="463404" y="0"/>
                  </a:lnTo>
                  <a:lnTo>
                    <a:pt x="463404" y="703459"/>
                  </a:lnTo>
                  <a:lnTo>
                    <a:pt x="0" y="703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-1480360">
              <a:off x="2246089" y="1339428"/>
              <a:ext cx="390539" cy="592849"/>
            </a:xfrm>
            <a:custGeom>
              <a:avLst/>
              <a:gdLst/>
              <a:ahLst/>
              <a:cxnLst/>
              <a:rect r="r" b="b" t="t" l="l"/>
              <a:pathLst>
                <a:path h="592849" w="390539">
                  <a:moveTo>
                    <a:pt x="0" y="0"/>
                  </a:moveTo>
                  <a:lnTo>
                    <a:pt x="390539" y="0"/>
                  </a:lnTo>
                  <a:lnTo>
                    <a:pt x="390539" y="592849"/>
                  </a:lnTo>
                  <a:lnTo>
                    <a:pt x="0" y="592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8" id="58"/>
          <p:cNvSpPr/>
          <p:nvPr/>
        </p:nvSpPr>
        <p:spPr>
          <a:xfrm flipH="false" flipV="true" rot="-6003037">
            <a:off x="7382373" y="3716166"/>
            <a:ext cx="1328484" cy="1003005"/>
          </a:xfrm>
          <a:custGeom>
            <a:avLst/>
            <a:gdLst/>
            <a:ahLst/>
            <a:cxnLst/>
            <a:rect r="r" b="b" t="t" l="l"/>
            <a:pathLst>
              <a:path h="1003005" w="1328484">
                <a:moveTo>
                  <a:pt x="0" y="1003005"/>
                </a:moveTo>
                <a:lnTo>
                  <a:pt x="1328484" y="1003005"/>
                </a:lnTo>
                <a:lnTo>
                  <a:pt x="1328484" y="0"/>
                </a:lnTo>
                <a:lnTo>
                  <a:pt x="0" y="0"/>
                </a:lnTo>
                <a:lnTo>
                  <a:pt x="0" y="100300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6836722" y="5188575"/>
            <a:ext cx="138301" cy="21610"/>
          </a:xfrm>
          <a:custGeom>
            <a:avLst/>
            <a:gdLst/>
            <a:ahLst/>
            <a:cxnLst/>
            <a:rect r="r" b="b" t="t" l="l"/>
            <a:pathLst>
              <a:path h="21610" w="138301">
                <a:moveTo>
                  <a:pt x="0" y="0"/>
                </a:moveTo>
                <a:lnTo>
                  <a:pt x="138301" y="0"/>
                </a:lnTo>
                <a:lnTo>
                  <a:pt x="138301" y="21609"/>
                </a:lnTo>
                <a:lnTo>
                  <a:pt x="0" y="216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7598885" y="5161788"/>
            <a:ext cx="144280" cy="22544"/>
          </a:xfrm>
          <a:custGeom>
            <a:avLst/>
            <a:gdLst/>
            <a:ahLst/>
            <a:cxnLst/>
            <a:rect r="r" b="b" t="t" l="l"/>
            <a:pathLst>
              <a:path h="22544" w="144280">
                <a:moveTo>
                  <a:pt x="0" y="0"/>
                </a:moveTo>
                <a:lnTo>
                  <a:pt x="144280" y="0"/>
                </a:lnTo>
                <a:lnTo>
                  <a:pt x="144280" y="22544"/>
                </a:lnTo>
                <a:lnTo>
                  <a:pt x="0" y="225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-6003037">
            <a:off x="5684793" y="3708810"/>
            <a:ext cx="1674003" cy="1263872"/>
          </a:xfrm>
          <a:custGeom>
            <a:avLst/>
            <a:gdLst/>
            <a:ahLst/>
            <a:cxnLst/>
            <a:rect r="r" b="b" t="t" l="l"/>
            <a:pathLst>
              <a:path h="1263872" w="1674003">
                <a:moveTo>
                  <a:pt x="0" y="0"/>
                </a:moveTo>
                <a:lnTo>
                  <a:pt x="1674003" y="0"/>
                </a:lnTo>
                <a:lnTo>
                  <a:pt x="1674003" y="1263872"/>
                </a:lnTo>
                <a:lnTo>
                  <a:pt x="0" y="12638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934101">
            <a:off x="7447350" y="3419515"/>
            <a:ext cx="789092" cy="920224"/>
          </a:xfrm>
          <a:custGeom>
            <a:avLst/>
            <a:gdLst/>
            <a:ahLst/>
            <a:cxnLst/>
            <a:rect r="r" b="b" t="t" l="l"/>
            <a:pathLst>
              <a:path h="920224" w="789092">
                <a:moveTo>
                  <a:pt x="0" y="0"/>
                </a:moveTo>
                <a:lnTo>
                  <a:pt x="789092" y="0"/>
                </a:lnTo>
                <a:lnTo>
                  <a:pt x="789092" y="920224"/>
                </a:lnTo>
                <a:lnTo>
                  <a:pt x="0" y="92022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true" flipV="false" rot="934101">
            <a:off x="6442176" y="3524383"/>
            <a:ext cx="789092" cy="920224"/>
          </a:xfrm>
          <a:custGeom>
            <a:avLst/>
            <a:gdLst/>
            <a:ahLst/>
            <a:cxnLst/>
            <a:rect r="r" b="b" t="t" l="l"/>
            <a:pathLst>
              <a:path h="920224" w="789092">
                <a:moveTo>
                  <a:pt x="789092" y="0"/>
                </a:moveTo>
                <a:lnTo>
                  <a:pt x="0" y="0"/>
                </a:lnTo>
                <a:lnTo>
                  <a:pt x="0" y="920224"/>
                </a:lnTo>
                <a:lnTo>
                  <a:pt x="789092" y="920224"/>
                </a:lnTo>
                <a:lnTo>
                  <a:pt x="789092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true" flipV="false" rot="934101">
            <a:off x="6895559" y="3364642"/>
            <a:ext cx="789092" cy="920224"/>
          </a:xfrm>
          <a:custGeom>
            <a:avLst/>
            <a:gdLst/>
            <a:ahLst/>
            <a:cxnLst/>
            <a:rect r="r" b="b" t="t" l="l"/>
            <a:pathLst>
              <a:path h="920224" w="789092">
                <a:moveTo>
                  <a:pt x="789092" y="0"/>
                </a:moveTo>
                <a:lnTo>
                  <a:pt x="0" y="0"/>
                </a:lnTo>
                <a:lnTo>
                  <a:pt x="0" y="920223"/>
                </a:lnTo>
                <a:lnTo>
                  <a:pt x="789092" y="920223"/>
                </a:lnTo>
                <a:lnTo>
                  <a:pt x="789092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5" id="65"/>
          <p:cNvGrpSpPr/>
          <p:nvPr/>
        </p:nvGrpSpPr>
        <p:grpSpPr>
          <a:xfrm rot="0">
            <a:off x="6379438" y="4076860"/>
            <a:ext cx="1821333" cy="1249890"/>
            <a:chOff x="0" y="0"/>
            <a:chExt cx="2428444" cy="1666519"/>
          </a:xfrm>
        </p:grpSpPr>
        <p:grpSp>
          <p:nvGrpSpPr>
            <p:cNvPr name="Group 66" id="66"/>
            <p:cNvGrpSpPr/>
            <p:nvPr/>
          </p:nvGrpSpPr>
          <p:grpSpPr>
            <a:xfrm rot="0">
              <a:off x="65174" y="802390"/>
              <a:ext cx="2313864" cy="657263"/>
              <a:chOff x="0" y="0"/>
              <a:chExt cx="2168996" cy="616112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8" id="68"/>
            <p:cNvGrpSpPr/>
            <p:nvPr/>
          </p:nvGrpSpPr>
          <p:grpSpPr>
            <a:xfrm rot="2070209">
              <a:off x="108238" y="645255"/>
              <a:ext cx="450306" cy="291885"/>
              <a:chOff x="0" y="0"/>
              <a:chExt cx="422113" cy="273611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0" id="70"/>
            <p:cNvGrpSpPr/>
            <p:nvPr/>
          </p:nvGrpSpPr>
          <p:grpSpPr>
            <a:xfrm rot="-2238842">
              <a:off x="1629760" y="202568"/>
              <a:ext cx="565878" cy="877416"/>
              <a:chOff x="0" y="0"/>
              <a:chExt cx="530449" cy="822482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2" id="72"/>
            <p:cNvGrpSpPr/>
            <p:nvPr/>
          </p:nvGrpSpPr>
          <p:grpSpPr>
            <a:xfrm rot="-5400000">
              <a:off x="880255" y="-44932"/>
              <a:ext cx="681298" cy="1103352"/>
              <a:chOff x="0" y="0"/>
              <a:chExt cx="638643" cy="1034272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4" id="74"/>
            <p:cNvGrpSpPr/>
            <p:nvPr/>
          </p:nvGrpSpPr>
          <p:grpSpPr>
            <a:xfrm rot="2070209">
              <a:off x="260673" y="523512"/>
              <a:ext cx="575187" cy="291885"/>
              <a:chOff x="0" y="0"/>
              <a:chExt cx="539175" cy="273611"/>
            </a:xfrm>
          </p:grpSpPr>
          <p:sp>
            <p:nvSpPr>
              <p:cNvPr name="Freeform 75" id="75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6" id="76"/>
            <p:cNvGrpSpPr/>
            <p:nvPr/>
          </p:nvGrpSpPr>
          <p:grpSpPr>
            <a:xfrm rot="2070209">
              <a:off x="416445" y="267961"/>
              <a:ext cx="450306" cy="291885"/>
              <a:chOff x="0" y="0"/>
              <a:chExt cx="422113" cy="273611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78" id="78"/>
            <p:cNvGrpSpPr/>
            <p:nvPr/>
          </p:nvGrpSpPr>
          <p:grpSpPr>
            <a:xfrm rot="0">
              <a:off x="454547" y="25766"/>
              <a:ext cx="620959" cy="608319"/>
              <a:chOff x="0" y="0"/>
              <a:chExt cx="6350000" cy="63500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0" id="80"/>
            <p:cNvGrpSpPr/>
            <p:nvPr/>
          </p:nvGrpSpPr>
          <p:grpSpPr>
            <a:xfrm rot="0">
              <a:off x="770598" y="38040"/>
              <a:ext cx="1001982" cy="291885"/>
              <a:chOff x="0" y="0"/>
              <a:chExt cx="939249" cy="273611"/>
            </a:xfrm>
          </p:grpSpPr>
          <p:sp>
            <p:nvSpPr>
              <p:cNvPr name="Freeform 81" id="81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2" id="82"/>
            <p:cNvGrpSpPr/>
            <p:nvPr/>
          </p:nvGrpSpPr>
          <p:grpSpPr>
            <a:xfrm rot="0">
              <a:off x="1360539" y="25766"/>
              <a:ext cx="620959" cy="608319"/>
              <a:chOff x="0" y="0"/>
              <a:chExt cx="6350000" cy="6350000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4" id="84"/>
            <p:cNvGrpSpPr/>
            <p:nvPr/>
          </p:nvGrpSpPr>
          <p:grpSpPr>
            <a:xfrm rot="85072">
              <a:off x="77435" y="315414"/>
              <a:ext cx="181830" cy="117861"/>
              <a:chOff x="0" y="0"/>
              <a:chExt cx="422113" cy="273611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85072">
              <a:off x="2195777" y="315414"/>
              <a:ext cx="181830" cy="117861"/>
              <a:chOff x="0" y="0"/>
              <a:chExt cx="422113" cy="273611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85072">
              <a:off x="2010103" y="1402996"/>
              <a:ext cx="366578" cy="195023"/>
              <a:chOff x="0" y="0"/>
              <a:chExt cx="850998" cy="452738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85072">
              <a:off x="67531" y="1402996"/>
              <a:ext cx="366578" cy="195023"/>
              <a:chOff x="0" y="0"/>
              <a:chExt cx="850998" cy="452738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2428444" cy="1666519"/>
            </a:xfrm>
            <a:custGeom>
              <a:avLst/>
              <a:gdLst/>
              <a:ahLst/>
              <a:cxnLst/>
              <a:rect r="r" b="b" t="t" l="l"/>
              <a:pathLst>
                <a:path h="1666519" w="2428444">
                  <a:moveTo>
                    <a:pt x="0" y="0"/>
                  </a:moveTo>
                  <a:lnTo>
                    <a:pt x="2428444" y="0"/>
                  </a:lnTo>
                  <a:lnTo>
                    <a:pt x="2428444" y="1666519"/>
                  </a:lnTo>
                  <a:lnTo>
                    <a:pt x="0" y="1666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3" id="93"/>
          <p:cNvSpPr/>
          <p:nvPr/>
        </p:nvSpPr>
        <p:spPr>
          <a:xfrm flipH="false" flipV="false" rot="0">
            <a:off x="7143324" y="4228653"/>
            <a:ext cx="293562" cy="422667"/>
          </a:xfrm>
          <a:custGeom>
            <a:avLst/>
            <a:gdLst/>
            <a:ahLst/>
            <a:cxnLst/>
            <a:rect r="r" b="b" t="t" l="l"/>
            <a:pathLst>
              <a:path h="422667" w="293562">
                <a:moveTo>
                  <a:pt x="0" y="0"/>
                </a:moveTo>
                <a:lnTo>
                  <a:pt x="293562" y="0"/>
                </a:lnTo>
                <a:lnTo>
                  <a:pt x="293562" y="422667"/>
                </a:lnTo>
                <a:lnTo>
                  <a:pt x="0" y="42266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4" id="94"/>
          <p:cNvSpPr/>
          <p:nvPr/>
        </p:nvSpPr>
        <p:spPr>
          <a:xfrm flipH="false" flipV="false" rot="0">
            <a:off x="2322033" y="2605513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1" y="0"/>
                </a:lnTo>
                <a:lnTo>
                  <a:pt x="504141" y="1042150"/>
                </a:lnTo>
                <a:lnTo>
                  <a:pt x="0" y="10421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5" id="95"/>
          <p:cNvSpPr/>
          <p:nvPr/>
        </p:nvSpPr>
        <p:spPr>
          <a:xfrm flipH="false" flipV="false" rot="0">
            <a:off x="2423335" y="2626693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1" y="0"/>
                </a:lnTo>
                <a:lnTo>
                  <a:pt x="504141" y="1042150"/>
                </a:lnTo>
                <a:lnTo>
                  <a:pt x="0" y="10421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6" id="96"/>
          <p:cNvSpPr/>
          <p:nvPr/>
        </p:nvSpPr>
        <p:spPr>
          <a:xfrm flipH="false" flipV="false" rot="0">
            <a:off x="6905873" y="2603724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0" y="0"/>
                </a:lnTo>
                <a:lnTo>
                  <a:pt x="504140" y="1042150"/>
                </a:lnTo>
                <a:lnTo>
                  <a:pt x="0" y="10421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7" id="97"/>
          <p:cNvSpPr/>
          <p:nvPr/>
        </p:nvSpPr>
        <p:spPr>
          <a:xfrm flipH="false" flipV="false" rot="0">
            <a:off x="7007175" y="2624904"/>
            <a:ext cx="504140" cy="1042151"/>
          </a:xfrm>
          <a:custGeom>
            <a:avLst/>
            <a:gdLst/>
            <a:ahLst/>
            <a:cxnLst/>
            <a:rect r="r" b="b" t="t" l="l"/>
            <a:pathLst>
              <a:path h="1042151" w="504140">
                <a:moveTo>
                  <a:pt x="0" y="0"/>
                </a:moveTo>
                <a:lnTo>
                  <a:pt x="504140" y="0"/>
                </a:lnTo>
                <a:lnTo>
                  <a:pt x="504140" y="1042151"/>
                </a:lnTo>
                <a:lnTo>
                  <a:pt x="0" y="10421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8" id="98"/>
          <p:cNvSpPr/>
          <p:nvPr/>
        </p:nvSpPr>
        <p:spPr>
          <a:xfrm flipH="false" flipV="false" rot="0">
            <a:off x="2999616" y="2961960"/>
            <a:ext cx="1265454" cy="42897"/>
          </a:xfrm>
          <a:custGeom>
            <a:avLst/>
            <a:gdLst/>
            <a:ahLst/>
            <a:cxnLst/>
            <a:rect r="r" b="b" t="t" l="l"/>
            <a:pathLst>
              <a:path h="42897" w="1265454">
                <a:moveTo>
                  <a:pt x="0" y="0"/>
                </a:moveTo>
                <a:lnTo>
                  <a:pt x="1265453" y="0"/>
                </a:lnTo>
                <a:lnTo>
                  <a:pt x="1265453" y="42897"/>
                </a:lnTo>
                <a:lnTo>
                  <a:pt x="0" y="4289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9" id="99"/>
          <p:cNvSpPr/>
          <p:nvPr/>
        </p:nvSpPr>
        <p:spPr>
          <a:xfrm flipH="false" flipV="false" rot="0">
            <a:off x="5640419" y="2961960"/>
            <a:ext cx="1265454" cy="42897"/>
          </a:xfrm>
          <a:custGeom>
            <a:avLst/>
            <a:gdLst/>
            <a:ahLst/>
            <a:cxnLst/>
            <a:rect r="r" b="b" t="t" l="l"/>
            <a:pathLst>
              <a:path h="42897" w="1265454">
                <a:moveTo>
                  <a:pt x="0" y="0"/>
                </a:moveTo>
                <a:lnTo>
                  <a:pt x="1265454" y="0"/>
                </a:lnTo>
                <a:lnTo>
                  <a:pt x="1265454" y="42897"/>
                </a:lnTo>
                <a:lnTo>
                  <a:pt x="0" y="4289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0" id="100"/>
          <p:cNvSpPr txBox="true"/>
          <p:nvPr/>
        </p:nvSpPr>
        <p:spPr>
          <a:xfrm rot="0">
            <a:off x="731520" y="712470"/>
            <a:ext cx="829056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EV vs ICEV; </a:t>
            </a:r>
            <a:r>
              <a:rPr lang="en-US" sz="3600" spc="97">
                <a:solidFill>
                  <a:srgbClr val="1A4789"/>
                </a:solidFill>
                <a:latin typeface="Libre Baskerville Bold"/>
              </a:rPr>
              <a:t>Differences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731520" y="1434617"/>
            <a:ext cx="812407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444444"/>
                </a:solidFill>
                <a:latin typeface="Libre Baskerville"/>
              </a:rPr>
              <a:t>EVs have a different fuel source (HV battery vs fuel tank), incident duration &amp; pose a secondary ignition risk.</a:t>
            </a:r>
            <a:r>
              <a:rPr lang="en-US" sz="1800">
                <a:solidFill>
                  <a:srgbClr val="444444"/>
                </a:solidFill>
                <a:latin typeface="Libre Baskerville"/>
              </a:rPr>
              <a:t> </a:t>
            </a:r>
          </a:p>
        </p:txBody>
      </p:sp>
      <p:sp>
        <p:nvSpPr>
          <p:cNvPr name="TextBox 102" id="102"/>
          <p:cNvSpPr txBox="true"/>
          <p:nvPr/>
        </p:nvSpPr>
        <p:spPr>
          <a:xfrm rot="-5400000">
            <a:off x="7373249" y="378699"/>
            <a:ext cx="3887016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>
                <a:solidFill>
                  <a:srgbClr val="444444"/>
                </a:solidFill>
                <a:latin typeface="Libre Baskerville"/>
              </a:rPr>
              <a:t>evfiresafe.com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515909" y="5604298"/>
            <a:ext cx="1680449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Up to 1200 degrees celsius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5326726" y="5604298"/>
            <a:ext cx="1680449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Up to 1000 degrees celsius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4265069" y="2864346"/>
            <a:ext cx="137053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Similar HRR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399051" y="2890847"/>
            <a:ext cx="1370533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Toxic, flammable gases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7984164" y="2959123"/>
            <a:ext cx="1370533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Toxic smoke (combustibles)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3076267" y="3348503"/>
            <a:ext cx="1370533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00A79D"/>
                </a:solidFill>
                <a:latin typeface="Libre Baskerville Italics"/>
              </a:rPr>
              <a:t> Toxic smoke (combustibles)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47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631" y="1646766"/>
            <a:ext cx="8938778" cy="5369762"/>
          </a:xfrm>
          <a:custGeom>
            <a:avLst/>
            <a:gdLst/>
            <a:ahLst/>
            <a:cxnLst/>
            <a:rect r="r" b="b" t="t" l="l"/>
            <a:pathLst>
              <a:path h="5369762" w="8938778">
                <a:moveTo>
                  <a:pt x="0" y="0"/>
                </a:moveTo>
                <a:lnTo>
                  <a:pt x="8938779" y="0"/>
                </a:lnTo>
                <a:lnTo>
                  <a:pt x="8938779" y="5369761"/>
                </a:lnTo>
                <a:lnTo>
                  <a:pt x="0" y="536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34227" y="5414991"/>
            <a:ext cx="426148" cy="568197"/>
            <a:chOff x="0" y="0"/>
            <a:chExt cx="568197" cy="7575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8197" cy="757596"/>
            </a:xfrm>
            <a:custGeom>
              <a:avLst/>
              <a:gdLst/>
              <a:ahLst/>
              <a:cxnLst/>
              <a:rect r="r" b="b" t="t" l="l"/>
              <a:pathLst>
                <a:path h="757596" w="568197">
                  <a:moveTo>
                    <a:pt x="0" y="0"/>
                  </a:moveTo>
                  <a:lnTo>
                    <a:pt x="568197" y="0"/>
                  </a:lnTo>
                  <a:lnTo>
                    <a:pt x="568197" y="757596"/>
                  </a:lnTo>
                  <a:lnTo>
                    <a:pt x="0" y="75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96924" y="120471"/>
              <a:ext cx="374349" cy="374349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21629" y="91018"/>
              <a:ext cx="324940" cy="433253"/>
            </a:xfrm>
            <a:custGeom>
              <a:avLst/>
              <a:gdLst/>
              <a:ahLst/>
              <a:cxnLst/>
              <a:rect r="r" b="b" t="t" l="l"/>
              <a:pathLst>
                <a:path h="433253" w="324940">
                  <a:moveTo>
                    <a:pt x="0" y="0"/>
                  </a:moveTo>
                  <a:lnTo>
                    <a:pt x="324939" y="0"/>
                  </a:lnTo>
                  <a:lnTo>
                    <a:pt x="324939" y="433253"/>
                  </a:lnTo>
                  <a:lnTo>
                    <a:pt x="0" y="433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1520" y="741045"/>
            <a:ext cx="8414188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Determining EV risk in airports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75430" y="503726"/>
            <a:ext cx="493301" cy="657734"/>
            <a:chOff x="0" y="0"/>
            <a:chExt cx="657734" cy="8769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296209" y="2533004"/>
            <a:ext cx="1081089" cy="692512"/>
          </a:xfrm>
          <a:custGeom>
            <a:avLst/>
            <a:gdLst/>
            <a:ahLst/>
            <a:cxnLst/>
            <a:rect r="r" b="b" t="t" l="l"/>
            <a:pathLst>
              <a:path h="692512" w="1081089">
                <a:moveTo>
                  <a:pt x="0" y="0"/>
                </a:moveTo>
                <a:lnTo>
                  <a:pt x="1081089" y="0"/>
                </a:lnTo>
                <a:lnTo>
                  <a:pt x="1081089" y="692512"/>
                </a:lnTo>
                <a:lnTo>
                  <a:pt x="0" y="692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868" t="-8617" r="-5516" b="-13788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758803" y="2587324"/>
            <a:ext cx="1759557" cy="1276383"/>
            <a:chOff x="0" y="0"/>
            <a:chExt cx="2346076" cy="17018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91361" y="223376"/>
              <a:ext cx="2093206" cy="418641"/>
            </a:xfrm>
            <a:custGeom>
              <a:avLst/>
              <a:gdLst/>
              <a:ahLst/>
              <a:cxnLst/>
              <a:rect r="r" b="b" t="t" l="l"/>
              <a:pathLst>
                <a:path h="418641" w="2093206">
                  <a:moveTo>
                    <a:pt x="0" y="0"/>
                  </a:moveTo>
                  <a:lnTo>
                    <a:pt x="2093205" y="0"/>
                  </a:lnTo>
                  <a:lnTo>
                    <a:pt x="2093205" y="418642"/>
                  </a:lnTo>
                  <a:lnTo>
                    <a:pt x="0" y="418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543583"/>
              <a:ext cx="2093206" cy="418641"/>
            </a:xfrm>
            <a:custGeom>
              <a:avLst/>
              <a:gdLst/>
              <a:ahLst/>
              <a:cxnLst/>
              <a:rect r="r" b="b" t="t" l="l"/>
              <a:pathLst>
                <a:path h="418641" w="2093206">
                  <a:moveTo>
                    <a:pt x="0" y="0"/>
                  </a:moveTo>
                  <a:lnTo>
                    <a:pt x="2093206" y="0"/>
                  </a:lnTo>
                  <a:lnTo>
                    <a:pt x="2093206" y="418641"/>
                  </a:lnTo>
                  <a:lnTo>
                    <a:pt x="0" y="41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2722" y="844547"/>
              <a:ext cx="2093206" cy="418641"/>
            </a:xfrm>
            <a:custGeom>
              <a:avLst/>
              <a:gdLst/>
              <a:ahLst/>
              <a:cxnLst/>
              <a:rect r="r" b="b" t="t" l="l"/>
              <a:pathLst>
                <a:path h="418641" w="2093206">
                  <a:moveTo>
                    <a:pt x="0" y="0"/>
                  </a:moveTo>
                  <a:lnTo>
                    <a:pt x="2093205" y="0"/>
                  </a:lnTo>
                  <a:lnTo>
                    <a:pt x="2093205" y="418642"/>
                  </a:lnTo>
                  <a:lnTo>
                    <a:pt x="0" y="418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1361" y="1164754"/>
              <a:ext cx="2093206" cy="418641"/>
            </a:xfrm>
            <a:custGeom>
              <a:avLst/>
              <a:gdLst/>
              <a:ahLst/>
              <a:cxnLst/>
              <a:rect r="r" b="b" t="t" l="l"/>
              <a:pathLst>
                <a:path h="418641" w="2093206">
                  <a:moveTo>
                    <a:pt x="0" y="0"/>
                  </a:moveTo>
                  <a:lnTo>
                    <a:pt x="2093205" y="0"/>
                  </a:lnTo>
                  <a:lnTo>
                    <a:pt x="2093205" y="418641"/>
                  </a:lnTo>
                  <a:lnTo>
                    <a:pt x="0" y="41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46900" y="102153"/>
              <a:ext cx="799176" cy="907981"/>
            </a:xfrm>
            <a:custGeom>
              <a:avLst/>
              <a:gdLst/>
              <a:ahLst/>
              <a:cxnLst/>
              <a:rect r="r" b="b" t="t" l="l"/>
              <a:pathLst>
                <a:path h="907981" w="799176">
                  <a:moveTo>
                    <a:pt x="0" y="0"/>
                  </a:moveTo>
                  <a:lnTo>
                    <a:pt x="799176" y="0"/>
                  </a:lnTo>
                  <a:lnTo>
                    <a:pt x="799176" y="907981"/>
                  </a:lnTo>
                  <a:lnTo>
                    <a:pt x="0" y="90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614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1507863" y="284448"/>
              <a:ext cx="142824" cy="346095"/>
              <a:chOff x="0" y="0"/>
              <a:chExt cx="108960" cy="264034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08960" cy="264034"/>
              </a:xfrm>
              <a:custGeom>
                <a:avLst/>
                <a:gdLst/>
                <a:ahLst/>
                <a:cxnLst/>
                <a:rect r="r" b="b" t="t" l="l"/>
                <a:pathLst>
                  <a:path h="264034" w="108960">
                    <a:moveTo>
                      <a:pt x="0" y="0"/>
                    </a:moveTo>
                    <a:lnTo>
                      <a:pt x="108960" y="0"/>
                    </a:lnTo>
                    <a:lnTo>
                      <a:pt x="108960" y="264034"/>
                    </a:lnTo>
                    <a:lnTo>
                      <a:pt x="0" y="264034"/>
                    </a:lnTo>
                    <a:close/>
                  </a:path>
                </a:pathLst>
              </a:custGeom>
              <a:solidFill>
                <a:srgbClr val="FFF197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19050"/>
                <a:ext cx="108960" cy="283084"/>
              </a:xfrm>
              <a:prstGeom prst="rect">
                <a:avLst/>
              </a:prstGeom>
            </p:spPr>
            <p:txBody>
              <a:bodyPr anchor="ctr" rtlCol="false" tIns="68206" lIns="68206" bIns="68206" rIns="68206"/>
              <a:lstStyle/>
              <a:p>
                <a:pPr algn="ctr">
                  <a:lnSpc>
                    <a:spcPts val="1684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300831" y="0"/>
              <a:ext cx="1246068" cy="1210194"/>
            </a:xfrm>
            <a:custGeom>
              <a:avLst/>
              <a:gdLst/>
              <a:ahLst/>
              <a:cxnLst/>
              <a:rect r="r" b="b" t="t" l="l"/>
              <a:pathLst>
                <a:path h="1210194" w="1246068">
                  <a:moveTo>
                    <a:pt x="0" y="0"/>
                  </a:moveTo>
                  <a:lnTo>
                    <a:pt x="1246069" y="0"/>
                  </a:lnTo>
                  <a:lnTo>
                    <a:pt x="1246069" y="1210194"/>
                  </a:lnTo>
                  <a:lnTo>
                    <a:pt x="0" y="1210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-3299437">
              <a:off x="788832" y="494486"/>
              <a:ext cx="257615" cy="46172"/>
              <a:chOff x="0" y="0"/>
              <a:chExt cx="98416" cy="1763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98416" cy="17639"/>
              </a:xfrm>
              <a:custGeom>
                <a:avLst/>
                <a:gdLst/>
                <a:ahLst/>
                <a:cxnLst/>
                <a:rect r="r" b="b" t="t" l="l"/>
                <a:pathLst>
                  <a:path h="17639" w="98416">
                    <a:moveTo>
                      <a:pt x="0" y="0"/>
                    </a:moveTo>
                    <a:lnTo>
                      <a:pt x="98416" y="0"/>
                    </a:lnTo>
                    <a:lnTo>
                      <a:pt x="98416" y="17639"/>
                    </a:lnTo>
                    <a:lnTo>
                      <a:pt x="0" y="176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19050"/>
                <a:ext cx="98416" cy="36689"/>
              </a:xfrm>
              <a:prstGeom prst="rect">
                <a:avLst/>
              </a:prstGeom>
            </p:spPr>
            <p:txBody>
              <a:bodyPr anchor="ctr" rtlCol="false" tIns="55307" lIns="55307" bIns="55307" rIns="55307"/>
              <a:lstStyle/>
              <a:p>
                <a:pPr algn="ctr">
                  <a:lnSpc>
                    <a:spcPts val="1684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193677" y="1156147"/>
              <a:ext cx="880134" cy="417781"/>
            </a:xfrm>
            <a:custGeom>
              <a:avLst/>
              <a:gdLst/>
              <a:ahLst/>
              <a:cxnLst/>
              <a:rect r="r" b="b" t="t" l="l"/>
              <a:pathLst>
                <a:path h="417781" w="880134">
                  <a:moveTo>
                    <a:pt x="0" y="0"/>
                  </a:moveTo>
                  <a:lnTo>
                    <a:pt x="880134" y="0"/>
                  </a:lnTo>
                  <a:lnTo>
                    <a:pt x="880134" y="417781"/>
                  </a:lnTo>
                  <a:lnTo>
                    <a:pt x="0" y="417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40445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300831" y="1028230"/>
              <a:ext cx="673614" cy="673614"/>
            </a:xfrm>
            <a:custGeom>
              <a:avLst/>
              <a:gdLst/>
              <a:ahLst/>
              <a:cxnLst/>
              <a:rect r="r" b="b" t="t" l="l"/>
              <a:pathLst>
                <a:path h="673614" w="673614">
                  <a:moveTo>
                    <a:pt x="0" y="0"/>
                  </a:moveTo>
                  <a:lnTo>
                    <a:pt x="673614" y="0"/>
                  </a:lnTo>
                  <a:lnTo>
                    <a:pt x="673614" y="673614"/>
                  </a:lnTo>
                  <a:lnTo>
                    <a:pt x="0" y="67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925905" y="4824684"/>
            <a:ext cx="1338954" cy="448841"/>
            <a:chOff x="0" y="0"/>
            <a:chExt cx="540177" cy="18107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E0475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56612" y="4825501"/>
            <a:ext cx="1493829" cy="448841"/>
            <a:chOff x="0" y="0"/>
            <a:chExt cx="602659" cy="18107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02659" cy="181077"/>
            </a:xfrm>
            <a:custGeom>
              <a:avLst/>
              <a:gdLst/>
              <a:ahLst/>
              <a:cxnLst/>
              <a:rect r="r" b="b" t="t" l="l"/>
              <a:pathLst>
                <a:path h="181077" w="602659">
                  <a:moveTo>
                    <a:pt x="0" y="0"/>
                  </a:moveTo>
                  <a:lnTo>
                    <a:pt x="602659" y="0"/>
                  </a:lnTo>
                  <a:lnTo>
                    <a:pt x="602659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36A9E1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0"/>
              <a:ext cx="602659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306433" y="4825501"/>
            <a:ext cx="1493829" cy="448841"/>
            <a:chOff x="0" y="0"/>
            <a:chExt cx="602659" cy="18107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02659" cy="181077"/>
            </a:xfrm>
            <a:custGeom>
              <a:avLst/>
              <a:gdLst/>
              <a:ahLst/>
              <a:cxnLst/>
              <a:rect r="r" b="b" t="t" l="l"/>
              <a:pathLst>
                <a:path h="181077" w="602659">
                  <a:moveTo>
                    <a:pt x="0" y="0"/>
                  </a:moveTo>
                  <a:lnTo>
                    <a:pt x="602659" y="0"/>
                  </a:lnTo>
                  <a:lnTo>
                    <a:pt x="602659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00A79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0"/>
              <a:ext cx="602659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8056225" y="4825501"/>
            <a:ext cx="1493829" cy="448841"/>
            <a:chOff x="0" y="0"/>
            <a:chExt cx="602659" cy="18107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02659" cy="181077"/>
            </a:xfrm>
            <a:custGeom>
              <a:avLst/>
              <a:gdLst/>
              <a:ahLst/>
              <a:cxnLst/>
              <a:rect r="r" b="b" t="t" l="l"/>
              <a:pathLst>
                <a:path h="181077" w="602659">
                  <a:moveTo>
                    <a:pt x="0" y="0"/>
                  </a:moveTo>
                  <a:lnTo>
                    <a:pt x="602659" y="0"/>
                  </a:lnTo>
                  <a:lnTo>
                    <a:pt x="602659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00A79D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0"/>
              <a:ext cx="602659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6815767" y="3187137"/>
            <a:ext cx="1208161" cy="676570"/>
          </a:xfrm>
          <a:custGeom>
            <a:avLst/>
            <a:gdLst/>
            <a:ahLst/>
            <a:cxnLst/>
            <a:rect r="r" b="b" t="t" l="l"/>
            <a:pathLst>
              <a:path h="676570" w="1208161">
                <a:moveTo>
                  <a:pt x="0" y="0"/>
                </a:moveTo>
                <a:lnTo>
                  <a:pt x="1208162" y="0"/>
                </a:lnTo>
                <a:lnTo>
                  <a:pt x="1208162" y="676570"/>
                </a:lnTo>
                <a:lnTo>
                  <a:pt x="0" y="6765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6528765" y="2497444"/>
            <a:ext cx="1148317" cy="763631"/>
          </a:xfrm>
          <a:custGeom>
            <a:avLst/>
            <a:gdLst/>
            <a:ahLst/>
            <a:cxnLst/>
            <a:rect r="r" b="b" t="t" l="l"/>
            <a:pathLst>
              <a:path h="763631" w="1148317">
                <a:moveTo>
                  <a:pt x="0" y="0"/>
                </a:moveTo>
                <a:lnTo>
                  <a:pt x="1148317" y="0"/>
                </a:lnTo>
                <a:lnTo>
                  <a:pt x="1148317" y="763631"/>
                </a:lnTo>
                <a:lnTo>
                  <a:pt x="0" y="7636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4876800" y="2474299"/>
            <a:ext cx="981450" cy="652664"/>
          </a:xfrm>
          <a:custGeom>
            <a:avLst/>
            <a:gdLst/>
            <a:ahLst/>
            <a:cxnLst/>
            <a:rect r="r" b="b" t="t" l="l"/>
            <a:pathLst>
              <a:path h="652664" w="981450">
                <a:moveTo>
                  <a:pt x="0" y="0"/>
                </a:moveTo>
                <a:lnTo>
                  <a:pt x="981450" y="0"/>
                </a:lnTo>
                <a:lnTo>
                  <a:pt x="981450" y="652665"/>
                </a:lnTo>
                <a:lnTo>
                  <a:pt x="0" y="652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5206158" y="3253993"/>
            <a:ext cx="923809" cy="609714"/>
          </a:xfrm>
          <a:custGeom>
            <a:avLst/>
            <a:gdLst/>
            <a:ahLst/>
            <a:cxnLst/>
            <a:rect r="r" b="b" t="t" l="l"/>
            <a:pathLst>
              <a:path h="609714" w="923809">
                <a:moveTo>
                  <a:pt x="0" y="0"/>
                </a:moveTo>
                <a:lnTo>
                  <a:pt x="923809" y="0"/>
                </a:lnTo>
                <a:lnTo>
                  <a:pt x="923809" y="609714"/>
                </a:lnTo>
                <a:lnTo>
                  <a:pt x="0" y="609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-5400000">
            <a:off x="-340846" y="2084216"/>
            <a:ext cx="1578923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Category</a:t>
            </a:r>
          </a:p>
        </p:txBody>
      </p:sp>
      <p:sp>
        <p:nvSpPr>
          <p:cNvPr name="TextBox 40" id="40"/>
          <p:cNvSpPr txBox="true"/>
          <p:nvPr/>
        </p:nvSpPr>
        <p:spPr>
          <a:xfrm rot="-5400000">
            <a:off x="36672" y="4881570"/>
            <a:ext cx="823887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Risk</a:t>
            </a:r>
          </a:p>
        </p:txBody>
      </p:sp>
      <p:sp>
        <p:nvSpPr>
          <p:cNvPr name="TextBox 41" id="41"/>
          <p:cNvSpPr txBox="true"/>
          <p:nvPr/>
        </p:nvSpPr>
        <p:spPr>
          <a:xfrm rot="-5400000">
            <a:off x="-139508" y="5884812"/>
            <a:ext cx="1176248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Response</a:t>
            </a:r>
          </a:p>
        </p:txBody>
      </p:sp>
      <p:sp>
        <p:nvSpPr>
          <p:cNvPr name="TextBox 42" id="42"/>
          <p:cNvSpPr txBox="true"/>
          <p:nvPr/>
        </p:nvSpPr>
        <p:spPr>
          <a:xfrm rot="-5400000">
            <a:off x="-117096" y="3823690"/>
            <a:ext cx="1373846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OEM guidance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671460" y="1985409"/>
            <a:ext cx="1458507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spc="32">
                <a:solidFill>
                  <a:srgbClr val="000000"/>
                </a:solidFill>
                <a:latin typeface="Libre Baskerville Bold"/>
              </a:rPr>
              <a:t>Passenger / car hire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528765" y="1985409"/>
            <a:ext cx="1148317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spc="32">
                <a:solidFill>
                  <a:srgbClr val="000000"/>
                </a:solidFill>
                <a:latin typeface="Libre Baskerville Bold"/>
              </a:rPr>
              <a:t>Fleet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2925905" y="1985409"/>
            <a:ext cx="1458507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spc="32">
                <a:solidFill>
                  <a:srgbClr val="000000"/>
                </a:solidFill>
                <a:latin typeface="Libre Baskerville Bold"/>
              </a:rPr>
              <a:t>Passenger  /staff LEVs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228981" y="1985409"/>
            <a:ext cx="1148317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spc="32">
                <a:solidFill>
                  <a:srgbClr val="000000"/>
                </a:solidFill>
                <a:latin typeface="Libre Baskerville Bold"/>
              </a:rPr>
              <a:t>Transport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925905" y="4190221"/>
            <a:ext cx="1351519" cy="1717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No ERG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High risk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Submerge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608041" y="4191039"/>
            <a:ext cx="1351519" cy="2099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 Most ERGs available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Low risk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Submerge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6357862" y="4191039"/>
            <a:ext cx="1351519" cy="2099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 Most ERGs available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Very low risk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Submerge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8107654" y="4191039"/>
            <a:ext cx="1351519" cy="2099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 Most ERGs available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Very low risk</a:t>
            </a: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538"/>
              </a:lnSpc>
            </a:pPr>
            <a:r>
              <a:rPr lang="en-US" sz="1282" spc="29">
                <a:solidFill>
                  <a:srgbClr val="000000"/>
                </a:solidFill>
                <a:latin typeface="Libre Baskerville"/>
              </a:rPr>
              <a:t>Submerge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1460467" y="2635517"/>
            <a:ext cx="1087179" cy="1016856"/>
            <a:chOff x="0" y="0"/>
            <a:chExt cx="1449572" cy="1355808"/>
          </a:xfrm>
        </p:grpSpPr>
        <p:sp>
          <p:nvSpPr>
            <p:cNvPr name="Freeform 52" id="52"/>
            <p:cNvSpPr/>
            <p:nvPr/>
          </p:nvSpPr>
          <p:spPr>
            <a:xfrm flipH="false" flipV="false" rot="88095">
              <a:off x="7435" y="4948"/>
              <a:ext cx="393679" cy="585396"/>
            </a:xfrm>
            <a:custGeom>
              <a:avLst/>
              <a:gdLst/>
              <a:ahLst/>
              <a:cxnLst/>
              <a:rect r="r" b="b" t="t" l="l"/>
              <a:pathLst>
                <a:path h="585396" w="393679">
                  <a:moveTo>
                    <a:pt x="0" y="0"/>
                  </a:moveTo>
                  <a:lnTo>
                    <a:pt x="393679" y="0"/>
                  </a:lnTo>
                  <a:lnTo>
                    <a:pt x="393679" y="585396"/>
                  </a:lnTo>
                  <a:lnTo>
                    <a:pt x="0" y="585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341931" y="130032"/>
              <a:ext cx="1107642" cy="780887"/>
            </a:xfrm>
            <a:custGeom>
              <a:avLst/>
              <a:gdLst/>
              <a:ahLst/>
              <a:cxnLst/>
              <a:rect r="r" b="b" t="t" l="l"/>
              <a:pathLst>
                <a:path h="780887" w="1107642">
                  <a:moveTo>
                    <a:pt x="0" y="0"/>
                  </a:moveTo>
                  <a:lnTo>
                    <a:pt x="1107641" y="0"/>
                  </a:lnTo>
                  <a:lnTo>
                    <a:pt x="1107641" y="780887"/>
                  </a:lnTo>
                  <a:lnTo>
                    <a:pt x="0" y="780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0" y="758641"/>
              <a:ext cx="895751" cy="597168"/>
            </a:xfrm>
            <a:custGeom>
              <a:avLst/>
              <a:gdLst/>
              <a:ahLst/>
              <a:cxnLst/>
              <a:rect r="r" b="b" t="t" l="l"/>
              <a:pathLst>
                <a:path h="597168" w="895751">
                  <a:moveTo>
                    <a:pt x="0" y="0"/>
                  </a:moveTo>
                  <a:lnTo>
                    <a:pt x="895751" y="0"/>
                  </a:lnTo>
                  <a:lnTo>
                    <a:pt x="895751" y="597167"/>
                  </a:lnTo>
                  <a:lnTo>
                    <a:pt x="0" y="597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290653" y="4810963"/>
            <a:ext cx="1401094" cy="469672"/>
            <a:chOff x="0" y="0"/>
            <a:chExt cx="540177" cy="181077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36A9E1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TextBox 58" id="58"/>
          <p:cNvSpPr txBox="true"/>
          <p:nvPr/>
        </p:nvSpPr>
        <p:spPr>
          <a:xfrm rot="0">
            <a:off x="1296935" y="1985409"/>
            <a:ext cx="1414242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spc="32">
                <a:solidFill>
                  <a:srgbClr val="000000"/>
                </a:solidFill>
                <a:latin typeface="Libre Baskerville Bold"/>
              </a:rPr>
              <a:t>Smaller Devices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77505" y="4147056"/>
            <a:ext cx="1414242" cy="1997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341" spc="30">
                <a:solidFill>
                  <a:srgbClr val="000000"/>
                </a:solidFill>
                <a:latin typeface="Libre Baskerville"/>
              </a:rPr>
              <a:t>No ERG</a:t>
            </a: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  <a:r>
              <a:rPr lang="en-US" sz="1341" spc="30">
                <a:solidFill>
                  <a:srgbClr val="000000"/>
                </a:solidFill>
                <a:latin typeface="Libre Baskerville"/>
              </a:rPr>
              <a:t>Low risk</a:t>
            </a: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</a:p>
          <a:p>
            <a:pPr algn="ctr">
              <a:lnSpc>
                <a:spcPts val="1610"/>
              </a:lnSpc>
            </a:pPr>
            <a:r>
              <a:rPr lang="en-US" sz="1341" spc="30">
                <a:solidFill>
                  <a:srgbClr val="000000"/>
                </a:solidFill>
                <a:latin typeface="Libre Baskerville"/>
              </a:rPr>
              <a:t>Submerge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65845" y="533897"/>
            <a:ext cx="8138890" cy="871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71"/>
              </a:lnSpc>
            </a:pPr>
            <a:r>
              <a:rPr lang="en-US" sz="2799" spc="75">
                <a:solidFill>
                  <a:srgbClr val="E0475A"/>
                </a:solidFill>
                <a:latin typeface="Libre Baskerville Bold"/>
              </a:rPr>
              <a:t>LiB categorisation for emergency response - Terminals/Landside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49791" y="3803056"/>
            <a:ext cx="1516202" cy="589970"/>
          </a:xfrm>
          <a:custGeom>
            <a:avLst/>
            <a:gdLst/>
            <a:ahLst/>
            <a:cxnLst/>
            <a:rect r="r" b="b" t="t" l="l"/>
            <a:pathLst>
              <a:path h="589970" w="1516202">
                <a:moveTo>
                  <a:pt x="0" y="0"/>
                </a:moveTo>
                <a:lnTo>
                  <a:pt x="1516202" y="0"/>
                </a:lnTo>
                <a:lnTo>
                  <a:pt x="1516202" y="589970"/>
                </a:lnTo>
                <a:lnTo>
                  <a:pt x="0" y="58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24987" y="3771809"/>
            <a:ext cx="451279" cy="546073"/>
          </a:xfrm>
          <a:custGeom>
            <a:avLst/>
            <a:gdLst/>
            <a:ahLst/>
            <a:cxnLst/>
            <a:rect r="r" b="b" t="t" l="l"/>
            <a:pathLst>
              <a:path h="546073" w="451279">
                <a:moveTo>
                  <a:pt x="0" y="0"/>
                </a:moveTo>
                <a:lnTo>
                  <a:pt x="451279" y="0"/>
                </a:lnTo>
                <a:lnTo>
                  <a:pt x="451279" y="546073"/>
                </a:lnTo>
                <a:lnTo>
                  <a:pt x="0" y="546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53" r="0" b="-305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3366" y="3867787"/>
            <a:ext cx="1462321" cy="290314"/>
          </a:xfrm>
          <a:custGeom>
            <a:avLst/>
            <a:gdLst/>
            <a:ahLst/>
            <a:cxnLst/>
            <a:rect r="r" b="b" t="t" l="l"/>
            <a:pathLst>
              <a:path h="290314" w="1462321">
                <a:moveTo>
                  <a:pt x="0" y="0"/>
                </a:moveTo>
                <a:lnTo>
                  <a:pt x="1462320" y="0"/>
                </a:lnTo>
                <a:lnTo>
                  <a:pt x="1462320" y="290314"/>
                </a:lnTo>
                <a:lnTo>
                  <a:pt x="0" y="29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75611" y="4803962"/>
            <a:ext cx="1216342" cy="358105"/>
          </a:xfrm>
          <a:custGeom>
            <a:avLst/>
            <a:gdLst/>
            <a:ahLst/>
            <a:cxnLst/>
            <a:rect r="r" b="b" t="t" l="l"/>
            <a:pathLst>
              <a:path h="358105" w="1216342">
                <a:moveTo>
                  <a:pt x="0" y="0"/>
                </a:moveTo>
                <a:lnTo>
                  <a:pt x="1216342" y="0"/>
                </a:lnTo>
                <a:lnTo>
                  <a:pt x="1216342" y="358105"/>
                </a:lnTo>
                <a:lnTo>
                  <a:pt x="0" y="35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0" t="0" r="-79" b="-501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2176" y="4317882"/>
            <a:ext cx="948276" cy="948276"/>
          </a:xfrm>
          <a:custGeom>
            <a:avLst/>
            <a:gdLst/>
            <a:ahLst/>
            <a:cxnLst/>
            <a:rect r="r" b="b" t="t" l="l"/>
            <a:pathLst>
              <a:path h="948276" w="948276">
                <a:moveTo>
                  <a:pt x="0" y="0"/>
                </a:moveTo>
                <a:lnTo>
                  <a:pt x="948276" y="0"/>
                </a:lnTo>
                <a:lnTo>
                  <a:pt x="948276" y="948276"/>
                </a:lnTo>
                <a:lnTo>
                  <a:pt x="0" y="948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3799" y="4393026"/>
            <a:ext cx="507372" cy="746293"/>
          </a:xfrm>
          <a:custGeom>
            <a:avLst/>
            <a:gdLst/>
            <a:ahLst/>
            <a:cxnLst/>
            <a:rect r="r" b="b" t="t" l="l"/>
            <a:pathLst>
              <a:path h="746293" w="507372">
                <a:moveTo>
                  <a:pt x="0" y="0"/>
                </a:moveTo>
                <a:lnTo>
                  <a:pt x="507372" y="0"/>
                </a:lnTo>
                <a:lnTo>
                  <a:pt x="507372" y="746293"/>
                </a:lnTo>
                <a:lnTo>
                  <a:pt x="0" y="746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76266" y="4342921"/>
            <a:ext cx="1031703" cy="767863"/>
          </a:xfrm>
          <a:custGeom>
            <a:avLst/>
            <a:gdLst/>
            <a:ahLst/>
            <a:cxnLst/>
            <a:rect r="r" b="b" t="t" l="l"/>
            <a:pathLst>
              <a:path h="767863" w="1031703">
                <a:moveTo>
                  <a:pt x="0" y="0"/>
                </a:moveTo>
                <a:lnTo>
                  <a:pt x="1031703" y="0"/>
                </a:lnTo>
                <a:lnTo>
                  <a:pt x="1031703" y="767864"/>
                </a:lnTo>
                <a:lnTo>
                  <a:pt x="0" y="76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19748" y="3877909"/>
            <a:ext cx="971493" cy="299649"/>
          </a:xfrm>
          <a:custGeom>
            <a:avLst/>
            <a:gdLst/>
            <a:ahLst/>
            <a:cxnLst/>
            <a:rect r="r" b="b" t="t" l="l"/>
            <a:pathLst>
              <a:path h="299649" w="971493">
                <a:moveTo>
                  <a:pt x="0" y="0"/>
                </a:moveTo>
                <a:lnTo>
                  <a:pt x="971494" y="0"/>
                </a:lnTo>
                <a:lnTo>
                  <a:pt x="971494" y="299648"/>
                </a:lnTo>
                <a:lnTo>
                  <a:pt x="0" y="2996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402821" y="3820349"/>
            <a:ext cx="1145353" cy="572677"/>
          </a:xfrm>
          <a:custGeom>
            <a:avLst/>
            <a:gdLst/>
            <a:ahLst/>
            <a:cxnLst/>
            <a:rect r="r" b="b" t="t" l="l"/>
            <a:pathLst>
              <a:path h="572677" w="1145353">
                <a:moveTo>
                  <a:pt x="0" y="0"/>
                </a:moveTo>
                <a:lnTo>
                  <a:pt x="1145354" y="0"/>
                </a:lnTo>
                <a:lnTo>
                  <a:pt x="1145354" y="572677"/>
                </a:lnTo>
                <a:lnTo>
                  <a:pt x="0" y="572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078026" y="4444720"/>
            <a:ext cx="693137" cy="694599"/>
          </a:xfrm>
          <a:custGeom>
            <a:avLst/>
            <a:gdLst/>
            <a:ahLst/>
            <a:cxnLst/>
            <a:rect r="r" b="b" t="t" l="l"/>
            <a:pathLst>
              <a:path h="694599" w="693137">
                <a:moveTo>
                  <a:pt x="0" y="0"/>
                </a:moveTo>
                <a:lnTo>
                  <a:pt x="693136" y="0"/>
                </a:lnTo>
                <a:lnTo>
                  <a:pt x="693136" y="694599"/>
                </a:lnTo>
                <a:lnTo>
                  <a:pt x="0" y="694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48175" y="4444745"/>
            <a:ext cx="567558" cy="718434"/>
          </a:xfrm>
          <a:custGeom>
            <a:avLst/>
            <a:gdLst/>
            <a:ahLst/>
            <a:cxnLst/>
            <a:rect r="r" b="b" t="t" l="l"/>
            <a:pathLst>
              <a:path h="718434" w="567558">
                <a:moveTo>
                  <a:pt x="0" y="0"/>
                </a:moveTo>
                <a:lnTo>
                  <a:pt x="567558" y="0"/>
                </a:lnTo>
                <a:lnTo>
                  <a:pt x="567558" y="718434"/>
                </a:lnTo>
                <a:lnTo>
                  <a:pt x="0" y="718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2176" y="1799360"/>
            <a:ext cx="3183775" cy="1095749"/>
          </a:xfrm>
          <a:custGeom>
            <a:avLst/>
            <a:gdLst/>
            <a:ahLst/>
            <a:cxnLst/>
            <a:rect r="r" b="b" t="t" l="l"/>
            <a:pathLst>
              <a:path h="1095749" w="3183775">
                <a:moveTo>
                  <a:pt x="0" y="0"/>
                </a:moveTo>
                <a:lnTo>
                  <a:pt x="3183775" y="0"/>
                </a:lnTo>
                <a:lnTo>
                  <a:pt x="3183775" y="1095749"/>
                </a:lnTo>
                <a:lnTo>
                  <a:pt x="0" y="10957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02634" y="3902289"/>
            <a:ext cx="1065269" cy="408797"/>
          </a:xfrm>
          <a:custGeom>
            <a:avLst/>
            <a:gdLst/>
            <a:ahLst/>
            <a:cxnLst/>
            <a:rect r="r" b="b" t="t" l="l"/>
            <a:pathLst>
              <a:path h="408797" w="1065269">
                <a:moveTo>
                  <a:pt x="0" y="0"/>
                </a:moveTo>
                <a:lnTo>
                  <a:pt x="1065268" y="0"/>
                </a:lnTo>
                <a:lnTo>
                  <a:pt x="1065268" y="408797"/>
                </a:lnTo>
                <a:lnTo>
                  <a:pt x="0" y="4087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663956" y="4368178"/>
            <a:ext cx="847684" cy="847684"/>
          </a:xfrm>
          <a:custGeom>
            <a:avLst/>
            <a:gdLst/>
            <a:ahLst/>
            <a:cxnLst/>
            <a:rect r="r" b="b" t="t" l="l"/>
            <a:pathLst>
              <a:path h="847684" w="847684">
                <a:moveTo>
                  <a:pt x="0" y="0"/>
                </a:moveTo>
                <a:lnTo>
                  <a:pt x="847683" y="0"/>
                </a:lnTo>
                <a:lnTo>
                  <a:pt x="847683" y="847684"/>
                </a:lnTo>
                <a:lnTo>
                  <a:pt x="0" y="8476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4189" y="1620046"/>
            <a:ext cx="4325577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70">
                <a:solidFill>
                  <a:srgbClr val="444444"/>
                </a:solidFill>
                <a:latin typeface="Libre Baskerville"/>
              </a:rPr>
              <a:t>Research funded by: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6158542" y="1561258"/>
            <a:ext cx="1449357" cy="1220245"/>
            <a:chOff x="0" y="0"/>
            <a:chExt cx="1932476" cy="162699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32476" cy="1626993"/>
            </a:xfrm>
            <a:custGeom>
              <a:avLst/>
              <a:gdLst/>
              <a:ahLst/>
              <a:cxnLst/>
              <a:rect r="r" b="b" t="t" l="l"/>
              <a:pathLst>
                <a:path h="1626993" w="1932476">
                  <a:moveTo>
                    <a:pt x="0" y="0"/>
                  </a:moveTo>
                  <a:lnTo>
                    <a:pt x="1932476" y="0"/>
                  </a:lnTo>
                  <a:lnTo>
                    <a:pt x="1932476" y="1626993"/>
                  </a:lnTo>
                  <a:lnTo>
                    <a:pt x="0" y="1626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-2493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40218" y="25453"/>
              <a:ext cx="1862139" cy="1568117"/>
            </a:xfrm>
            <a:custGeom>
              <a:avLst/>
              <a:gdLst/>
              <a:ahLst/>
              <a:cxnLst/>
              <a:rect r="r" b="b" t="t" l="l"/>
              <a:pathLst>
                <a:path h="1568117" w="1862139">
                  <a:moveTo>
                    <a:pt x="0" y="0"/>
                  </a:moveTo>
                  <a:lnTo>
                    <a:pt x="1862140" y="0"/>
                  </a:lnTo>
                  <a:lnTo>
                    <a:pt x="1862140" y="1568117"/>
                  </a:lnTo>
                  <a:lnTo>
                    <a:pt x="0" y="1568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250374">
            <a:off x="7397267" y="1464542"/>
            <a:ext cx="1576640" cy="1381493"/>
            <a:chOff x="0" y="0"/>
            <a:chExt cx="2102187" cy="1841991"/>
          </a:xfrm>
        </p:grpSpPr>
        <p:sp>
          <p:nvSpPr>
            <p:cNvPr name="Freeform 21" id="21"/>
            <p:cNvSpPr/>
            <p:nvPr/>
          </p:nvSpPr>
          <p:spPr>
            <a:xfrm flipH="false" flipV="false" rot="330966">
              <a:off x="75367" y="89944"/>
              <a:ext cx="1951453" cy="1662103"/>
            </a:xfrm>
            <a:custGeom>
              <a:avLst/>
              <a:gdLst/>
              <a:ahLst/>
              <a:cxnLst/>
              <a:rect r="r" b="b" t="t" l="l"/>
              <a:pathLst>
                <a:path h="1662103" w="1951453">
                  <a:moveTo>
                    <a:pt x="0" y="0"/>
                  </a:moveTo>
                  <a:lnTo>
                    <a:pt x="1951453" y="0"/>
                  </a:lnTo>
                  <a:lnTo>
                    <a:pt x="1951453" y="1662103"/>
                  </a:lnTo>
                  <a:lnTo>
                    <a:pt x="0" y="1662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2841" t="-2096" r="0" b="-2096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343376">
              <a:off x="118778" y="137281"/>
              <a:ext cx="1867320" cy="1569190"/>
            </a:xfrm>
            <a:custGeom>
              <a:avLst/>
              <a:gdLst/>
              <a:ahLst/>
              <a:cxnLst/>
              <a:rect r="r" b="b" t="t" l="l"/>
              <a:pathLst>
                <a:path h="1569190" w="1867320">
                  <a:moveTo>
                    <a:pt x="0" y="0"/>
                  </a:moveTo>
                  <a:lnTo>
                    <a:pt x="1867319" y="0"/>
                  </a:lnTo>
                  <a:lnTo>
                    <a:pt x="1867319" y="1569189"/>
                  </a:lnTo>
                  <a:lnTo>
                    <a:pt x="0" y="1569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-478030">
            <a:off x="4788141" y="1506761"/>
            <a:ext cx="1502375" cy="1319573"/>
            <a:chOff x="0" y="0"/>
            <a:chExt cx="2003166" cy="1759430"/>
          </a:xfrm>
        </p:grpSpPr>
        <p:sp>
          <p:nvSpPr>
            <p:cNvPr name="Freeform 24" id="24"/>
            <p:cNvSpPr/>
            <p:nvPr/>
          </p:nvSpPr>
          <p:spPr>
            <a:xfrm flipH="false" flipV="false" rot="-218503">
              <a:off x="50223" y="58770"/>
              <a:ext cx="1902720" cy="1641890"/>
            </a:xfrm>
            <a:custGeom>
              <a:avLst/>
              <a:gdLst/>
              <a:ahLst/>
              <a:cxnLst/>
              <a:rect r="r" b="b" t="t" l="l"/>
              <a:pathLst>
                <a:path h="1641890" w="1902720">
                  <a:moveTo>
                    <a:pt x="0" y="0"/>
                  </a:moveTo>
                  <a:lnTo>
                    <a:pt x="1902720" y="0"/>
                  </a:lnTo>
                  <a:lnTo>
                    <a:pt x="1902720" y="1641890"/>
                  </a:lnTo>
                  <a:lnTo>
                    <a:pt x="0" y="164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218503">
              <a:off x="85843" y="89548"/>
              <a:ext cx="1819710" cy="1570259"/>
            </a:xfrm>
            <a:custGeom>
              <a:avLst/>
              <a:gdLst/>
              <a:ahLst/>
              <a:cxnLst/>
              <a:rect r="r" b="b" t="t" l="l"/>
              <a:pathLst>
                <a:path h="1570259" w="1819710">
                  <a:moveTo>
                    <a:pt x="0" y="0"/>
                  </a:moveTo>
                  <a:lnTo>
                    <a:pt x="1819709" y="0"/>
                  </a:lnTo>
                  <a:lnTo>
                    <a:pt x="1819709" y="1570259"/>
                  </a:lnTo>
                  <a:lnTo>
                    <a:pt x="0" y="157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6933334" y="4444745"/>
            <a:ext cx="1368672" cy="507646"/>
          </a:xfrm>
          <a:custGeom>
            <a:avLst/>
            <a:gdLst/>
            <a:ahLst/>
            <a:cxnLst/>
            <a:rect r="r" b="b" t="t" l="l"/>
            <a:pathLst>
              <a:path h="507646" w="1368672">
                <a:moveTo>
                  <a:pt x="0" y="0"/>
                </a:moveTo>
                <a:lnTo>
                  <a:pt x="1368672" y="0"/>
                </a:lnTo>
                <a:lnTo>
                  <a:pt x="1368672" y="507645"/>
                </a:lnTo>
                <a:lnTo>
                  <a:pt x="0" y="50764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609" t="-8867" r="-4060" b="-10947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474189" y="3247934"/>
            <a:ext cx="5791304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70">
                <a:solidFill>
                  <a:srgbClr val="444444"/>
                </a:solidFill>
                <a:latin typeface="Libre Baskerville"/>
              </a:rPr>
              <a:t>Our work is referenced by &amp;/or we collaborate with: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74189" y="681129"/>
            <a:ext cx="9022080" cy="603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6"/>
              </a:lnSpc>
            </a:pPr>
            <a:r>
              <a:rPr lang="en-US" sz="3600" spc="259">
                <a:solidFill>
                  <a:srgbClr val="E0475A"/>
                </a:solidFill>
                <a:latin typeface="Libre Baskerville Bold"/>
              </a:rPr>
              <a:t>EV FireSafe's global work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00312" y="5761458"/>
            <a:ext cx="8797822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70">
                <a:solidFill>
                  <a:srgbClr val="444444"/>
                </a:solidFill>
                <a:latin typeface="Libre Baskerville"/>
              </a:rPr>
              <a:t>We are invited Technical Panel members for Fire Protection Research Foundation's (at the National Fire Protection Association, US), 2 year testing &amp; training program: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55466" y="6342483"/>
            <a:ext cx="8797822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79">
                <a:solidFill>
                  <a:srgbClr val="E0475A"/>
                </a:solidFill>
                <a:latin typeface="Libre Baskerville Bold"/>
              </a:rPr>
              <a:t>"Assessment of Electric Vehicle Firefighting Techniques, Technologies &amp; the Impact of Stranded Energy"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77328" y="5001916"/>
            <a:ext cx="1444947" cy="484372"/>
            <a:chOff x="0" y="0"/>
            <a:chExt cx="540177" cy="1810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00A79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78673" y="660550"/>
            <a:ext cx="7643430" cy="92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19"/>
              </a:lnSpc>
            </a:pPr>
            <a:r>
              <a:rPr lang="en-US" sz="2999" spc="80">
                <a:solidFill>
                  <a:srgbClr val="E0475A"/>
                </a:solidFill>
                <a:latin typeface="Libre Baskerville Bold"/>
              </a:rPr>
              <a:t>LiB categorisation for emergency response - Airside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775430" y="503726"/>
            <a:ext cx="493301" cy="657734"/>
            <a:chOff x="0" y="0"/>
            <a:chExt cx="657734" cy="87697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486835" y="2121685"/>
            <a:ext cx="205617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36">
                <a:solidFill>
                  <a:srgbClr val="000000"/>
                </a:solidFill>
                <a:latin typeface="Libre Baskerville Bold"/>
              </a:rPr>
              <a:t>eGSE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63768" y="4523963"/>
            <a:ext cx="1458507" cy="2059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Some ERGs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 Very low risk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-315552" y="2084216"/>
            <a:ext cx="1578923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Category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61968" y="4881570"/>
            <a:ext cx="823887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Risk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114214" y="5884812"/>
            <a:ext cx="1176248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Response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-91802" y="3823690"/>
            <a:ext cx="1373846" cy="44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36"/>
              </a:lnSpc>
            </a:pPr>
            <a:r>
              <a:rPr lang="en-US" sz="1400" spc="37">
                <a:solidFill>
                  <a:srgbClr val="E0475A"/>
                </a:solidFill>
                <a:latin typeface="Libre Baskerville Bold"/>
              </a:rPr>
              <a:t>OEM guidance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47458" y="2494864"/>
            <a:ext cx="1244482" cy="977286"/>
          </a:xfrm>
          <a:custGeom>
            <a:avLst/>
            <a:gdLst/>
            <a:ahLst/>
            <a:cxnLst/>
            <a:rect r="r" b="b" t="t" l="l"/>
            <a:pathLst>
              <a:path h="977286" w="1244482">
                <a:moveTo>
                  <a:pt x="0" y="0"/>
                </a:moveTo>
                <a:lnTo>
                  <a:pt x="1244482" y="0"/>
                </a:lnTo>
                <a:lnTo>
                  <a:pt x="1244482" y="977286"/>
                </a:lnTo>
                <a:lnTo>
                  <a:pt x="0" y="9772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430" t="0" r="-20177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531610" y="2573789"/>
            <a:ext cx="1740378" cy="596884"/>
          </a:xfrm>
          <a:custGeom>
            <a:avLst/>
            <a:gdLst/>
            <a:ahLst/>
            <a:cxnLst/>
            <a:rect r="r" b="b" t="t" l="l"/>
            <a:pathLst>
              <a:path h="596884" w="1740378">
                <a:moveTo>
                  <a:pt x="0" y="0"/>
                </a:moveTo>
                <a:lnTo>
                  <a:pt x="1740377" y="0"/>
                </a:lnTo>
                <a:lnTo>
                  <a:pt x="1740377" y="596885"/>
                </a:lnTo>
                <a:lnTo>
                  <a:pt x="0" y="5968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358" r="0" b="-3586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05816" y="3413228"/>
            <a:ext cx="1470348" cy="980232"/>
          </a:xfrm>
          <a:custGeom>
            <a:avLst/>
            <a:gdLst/>
            <a:ahLst/>
            <a:cxnLst/>
            <a:rect r="r" b="b" t="t" l="l"/>
            <a:pathLst>
              <a:path h="980232" w="1470348">
                <a:moveTo>
                  <a:pt x="0" y="0"/>
                </a:moveTo>
                <a:lnTo>
                  <a:pt x="1470348" y="0"/>
                </a:lnTo>
                <a:lnTo>
                  <a:pt x="1470348" y="980232"/>
                </a:lnTo>
                <a:lnTo>
                  <a:pt x="0" y="980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4521108" y="2710042"/>
            <a:ext cx="836363" cy="663461"/>
            <a:chOff x="0" y="0"/>
            <a:chExt cx="1115151" cy="88461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15151" cy="884615"/>
            </a:xfrm>
            <a:custGeom>
              <a:avLst/>
              <a:gdLst/>
              <a:ahLst/>
              <a:cxnLst/>
              <a:rect r="r" b="b" t="t" l="l"/>
              <a:pathLst>
                <a:path h="884615" w="1115151">
                  <a:moveTo>
                    <a:pt x="0" y="0"/>
                  </a:moveTo>
                  <a:lnTo>
                    <a:pt x="1115151" y="0"/>
                  </a:lnTo>
                  <a:lnTo>
                    <a:pt x="1115151" y="884615"/>
                  </a:lnTo>
                  <a:lnTo>
                    <a:pt x="0" y="884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622625" y="581349"/>
              <a:ext cx="232213" cy="65822"/>
              <a:chOff x="0" y="0"/>
              <a:chExt cx="529543" cy="15010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29544" cy="150102"/>
              </a:xfrm>
              <a:custGeom>
                <a:avLst/>
                <a:gdLst/>
                <a:ahLst/>
                <a:cxnLst/>
                <a:rect r="r" b="b" t="t" l="l"/>
                <a:pathLst>
                  <a:path h="150102" w="529544">
                    <a:moveTo>
                      <a:pt x="75051" y="0"/>
                    </a:moveTo>
                    <a:lnTo>
                      <a:pt x="454492" y="0"/>
                    </a:lnTo>
                    <a:cubicBezTo>
                      <a:pt x="495942" y="0"/>
                      <a:pt x="529544" y="33601"/>
                      <a:pt x="529544" y="75051"/>
                    </a:cubicBezTo>
                    <a:lnTo>
                      <a:pt x="529544" y="75051"/>
                    </a:lnTo>
                    <a:cubicBezTo>
                      <a:pt x="529544" y="94956"/>
                      <a:pt x="521636" y="114045"/>
                      <a:pt x="507562" y="128120"/>
                    </a:cubicBezTo>
                    <a:cubicBezTo>
                      <a:pt x="493487" y="142195"/>
                      <a:pt x="474397" y="150102"/>
                      <a:pt x="454492" y="150102"/>
                    </a:cubicBezTo>
                    <a:lnTo>
                      <a:pt x="75051" y="150102"/>
                    </a:lnTo>
                    <a:cubicBezTo>
                      <a:pt x="55146" y="150102"/>
                      <a:pt x="36057" y="142195"/>
                      <a:pt x="21982" y="128120"/>
                    </a:cubicBezTo>
                    <a:cubicBezTo>
                      <a:pt x="7907" y="114045"/>
                      <a:pt x="0" y="94956"/>
                      <a:pt x="0" y="75051"/>
                    </a:cubicBezTo>
                    <a:lnTo>
                      <a:pt x="0" y="75051"/>
                    </a:lnTo>
                    <a:cubicBezTo>
                      <a:pt x="0" y="55146"/>
                      <a:pt x="7907" y="36057"/>
                      <a:pt x="21982" y="21982"/>
                    </a:cubicBezTo>
                    <a:cubicBezTo>
                      <a:pt x="36057" y="7907"/>
                      <a:pt x="55146" y="0"/>
                      <a:pt x="75051" y="0"/>
                    </a:cubicBezTo>
                    <a:close/>
                  </a:path>
                </a:pathLst>
              </a:custGeom>
              <a:solidFill>
                <a:srgbClr val="5A5B5D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0"/>
                <a:ext cx="529543" cy="150102"/>
              </a:xfrm>
              <a:prstGeom prst="rect">
                <a:avLst/>
              </a:prstGeom>
            </p:spPr>
            <p:txBody>
              <a:bodyPr anchor="ctr" rtlCol="false" tIns="21514" lIns="21514" bIns="21514" rIns="21514"/>
              <a:lstStyle/>
              <a:p>
                <a:pPr algn="ctr">
                  <a:lnSpc>
                    <a:spcPts val="1851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616354" y="424255"/>
              <a:ext cx="232213" cy="18053"/>
              <a:chOff x="0" y="0"/>
              <a:chExt cx="529543" cy="41168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529544" cy="41168"/>
              </a:xfrm>
              <a:custGeom>
                <a:avLst/>
                <a:gdLst/>
                <a:ahLst/>
                <a:cxnLst/>
                <a:rect r="r" b="b" t="t" l="l"/>
                <a:pathLst>
                  <a:path h="41168" w="529544">
                    <a:moveTo>
                      <a:pt x="20584" y="0"/>
                    </a:moveTo>
                    <a:lnTo>
                      <a:pt x="508960" y="0"/>
                    </a:lnTo>
                    <a:cubicBezTo>
                      <a:pt x="520328" y="0"/>
                      <a:pt x="529544" y="9216"/>
                      <a:pt x="529544" y="20584"/>
                    </a:cubicBezTo>
                    <a:lnTo>
                      <a:pt x="529544" y="20584"/>
                    </a:lnTo>
                    <a:cubicBezTo>
                      <a:pt x="529544" y="26043"/>
                      <a:pt x="527375" y="31279"/>
                      <a:pt x="523515" y="35139"/>
                    </a:cubicBezTo>
                    <a:cubicBezTo>
                      <a:pt x="519654" y="38999"/>
                      <a:pt x="514419" y="41168"/>
                      <a:pt x="508960" y="41168"/>
                    </a:cubicBezTo>
                    <a:lnTo>
                      <a:pt x="20584" y="41168"/>
                    </a:lnTo>
                    <a:cubicBezTo>
                      <a:pt x="15125" y="41168"/>
                      <a:pt x="9889" y="38999"/>
                      <a:pt x="6029" y="35139"/>
                    </a:cubicBezTo>
                    <a:cubicBezTo>
                      <a:pt x="2169" y="31279"/>
                      <a:pt x="0" y="26043"/>
                      <a:pt x="0" y="20584"/>
                    </a:cubicBezTo>
                    <a:lnTo>
                      <a:pt x="0" y="20584"/>
                    </a:lnTo>
                    <a:cubicBezTo>
                      <a:pt x="0" y="15125"/>
                      <a:pt x="2169" y="9889"/>
                      <a:pt x="6029" y="6029"/>
                    </a:cubicBezTo>
                    <a:cubicBezTo>
                      <a:pt x="9889" y="2169"/>
                      <a:pt x="15125" y="0"/>
                      <a:pt x="20584" y="0"/>
                    </a:cubicBezTo>
                    <a:close/>
                  </a:path>
                </a:pathLst>
              </a:custGeom>
              <a:solidFill>
                <a:srgbClr val="5A5B5D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0"/>
                <a:ext cx="529543" cy="41168"/>
              </a:xfrm>
              <a:prstGeom prst="rect">
                <a:avLst/>
              </a:prstGeom>
            </p:spPr>
            <p:txBody>
              <a:bodyPr anchor="ctr" rtlCol="false" tIns="21514" lIns="21514" bIns="21514" rIns="21514"/>
              <a:lstStyle/>
              <a:p>
                <a:pPr algn="ctr">
                  <a:lnSpc>
                    <a:spcPts val="1851"/>
                  </a:lnSpc>
                </a:pPr>
              </a:p>
            </p:txBody>
          </p:sp>
        </p:grpSp>
      </p:grpSp>
      <p:sp>
        <p:nvSpPr>
          <p:cNvPr name="Freeform 28" id="28"/>
          <p:cNvSpPr/>
          <p:nvPr/>
        </p:nvSpPr>
        <p:spPr>
          <a:xfrm flipH="false" flipV="false" rot="0">
            <a:off x="4932121" y="3413228"/>
            <a:ext cx="850700" cy="850700"/>
          </a:xfrm>
          <a:custGeom>
            <a:avLst/>
            <a:gdLst/>
            <a:ahLst/>
            <a:cxnLst/>
            <a:rect r="r" b="b" t="t" l="l"/>
            <a:pathLst>
              <a:path h="850700" w="850700">
                <a:moveTo>
                  <a:pt x="0" y="0"/>
                </a:moveTo>
                <a:lnTo>
                  <a:pt x="850700" y="0"/>
                </a:lnTo>
                <a:lnTo>
                  <a:pt x="850700" y="850700"/>
                </a:lnTo>
                <a:lnTo>
                  <a:pt x="0" y="850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2464935" y="2121685"/>
            <a:ext cx="205617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36">
                <a:solidFill>
                  <a:srgbClr val="000000"/>
                </a:solidFill>
                <a:latin typeface="Libre Baskerville Bold"/>
              </a:rPr>
              <a:t>Aircraft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440736" y="2121685"/>
            <a:ext cx="1491652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36">
                <a:solidFill>
                  <a:srgbClr val="000000"/>
                </a:solidFill>
                <a:latin typeface="Libre Baskerville Bold"/>
              </a:rPr>
              <a:t>Transport (light)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086663" y="5001916"/>
            <a:ext cx="1444947" cy="484372"/>
            <a:chOff x="0" y="0"/>
            <a:chExt cx="540177" cy="18107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36A9E1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086663" y="4526810"/>
            <a:ext cx="1458507" cy="2059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Some ERGs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Unknown risk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</p:txBody>
      </p:sp>
      <p:grpSp>
        <p:nvGrpSpPr>
          <p:cNvPr name="Group 35" id="35"/>
          <p:cNvGrpSpPr/>
          <p:nvPr/>
        </p:nvGrpSpPr>
        <p:grpSpPr>
          <a:xfrm rot="0">
            <a:off x="4440736" y="5001916"/>
            <a:ext cx="1444947" cy="484372"/>
            <a:chOff x="0" y="0"/>
            <a:chExt cx="540177" cy="18107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F1473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4396910" y="4523963"/>
            <a:ext cx="1458507" cy="2059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Some ERGs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  Moderate risk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Submerge</a:t>
            </a:r>
          </a:p>
          <a:p>
            <a:pPr algn="ctr">
              <a:lnSpc>
                <a:spcPts val="1660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7547864" y="2121685"/>
            <a:ext cx="2056173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36">
                <a:solidFill>
                  <a:srgbClr val="000000"/>
                </a:solidFill>
                <a:latin typeface="Libre Baskerville Bold"/>
              </a:rPr>
              <a:t>BESS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7757594" y="2726569"/>
            <a:ext cx="1739834" cy="1317403"/>
            <a:chOff x="0" y="0"/>
            <a:chExt cx="2319779" cy="175653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813255"/>
              <a:ext cx="715558" cy="943282"/>
            </a:xfrm>
            <a:custGeom>
              <a:avLst/>
              <a:gdLst/>
              <a:ahLst/>
              <a:cxnLst/>
              <a:rect r="r" b="b" t="t" l="l"/>
              <a:pathLst>
                <a:path h="943282" w="715558">
                  <a:moveTo>
                    <a:pt x="0" y="0"/>
                  </a:moveTo>
                  <a:lnTo>
                    <a:pt x="715558" y="0"/>
                  </a:lnTo>
                  <a:lnTo>
                    <a:pt x="715558" y="943282"/>
                  </a:lnTo>
                  <a:lnTo>
                    <a:pt x="0" y="943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82196" t="-41982" r="-22385" b="-29717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591726" y="0"/>
              <a:ext cx="1728053" cy="1243216"/>
            </a:xfrm>
            <a:custGeom>
              <a:avLst/>
              <a:gdLst/>
              <a:ahLst/>
              <a:cxnLst/>
              <a:rect r="r" b="b" t="t" l="l"/>
              <a:pathLst>
                <a:path h="1243216" w="1728053">
                  <a:moveTo>
                    <a:pt x="0" y="0"/>
                  </a:moveTo>
                  <a:lnTo>
                    <a:pt x="1728053" y="0"/>
                  </a:lnTo>
                  <a:lnTo>
                    <a:pt x="1728053" y="1243216"/>
                  </a:lnTo>
                  <a:lnTo>
                    <a:pt x="0" y="124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46701" t="-51412" r="-45954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7835309" y="5001916"/>
            <a:ext cx="1444947" cy="484372"/>
            <a:chOff x="0" y="0"/>
            <a:chExt cx="540177" cy="181077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00A79D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7821749" y="4523963"/>
            <a:ext cx="1458507" cy="2059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Some ERGs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 Very low risk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 </a:t>
            </a: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6019861" y="2121685"/>
            <a:ext cx="1597500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 spc="36">
                <a:solidFill>
                  <a:srgbClr val="000000"/>
                </a:solidFill>
                <a:latin typeface="Libre Baskerville Bold"/>
              </a:rPr>
              <a:t>Transport (heavy)</a:t>
            </a:r>
          </a:p>
        </p:txBody>
      </p:sp>
      <p:sp>
        <p:nvSpPr>
          <p:cNvPr name="Freeform 48" id="48"/>
          <p:cNvSpPr/>
          <p:nvPr/>
        </p:nvSpPr>
        <p:spPr>
          <a:xfrm flipH="false" flipV="false" rot="0">
            <a:off x="6161412" y="2951855"/>
            <a:ext cx="1384274" cy="886723"/>
          </a:xfrm>
          <a:custGeom>
            <a:avLst/>
            <a:gdLst/>
            <a:ahLst/>
            <a:cxnLst/>
            <a:rect r="r" b="b" t="t" l="l"/>
            <a:pathLst>
              <a:path h="886723" w="1384274">
                <a:moveTo>
                  <a:pt x="0" y="0"/>
                </a:moveTo>
                <a:lnTo>
                  <a:pt x="1384274" y="0"/>
                </a:lnTo>
                <a:lnTo>
                  <a:pt x="1384274" y="886723"/>
                </a:lnTo>
                <a:lnTo>
                  <a:pt x="0" y="8867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868" t="-8617" r="-5516" b="-13788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6133333" y="5001916"/>
            <a:ext cx="1444947" cy="484372"/>
            <a:chOff x="0" y="0"/>
            <a:chExt cx="540177" cy="181077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540177" cy="181077"/>
            </a:xfrm>
            <a:custGeom>
              <a:avLst/>
              <a:gdLst/>
              <a:ahLst/>
              <a:cxnLst/>
              <a:rect r="r" b="b" t="t" l="l"/>
              <a:pathLst>
                <a:path h="181077" w="540177">
                  <a:moveTo>
                    <a:pt x="0" y="0"/>
                  </a:moveTo>
                  <a:lnTo>
                    <a:pt x="540177" y="0"/>
                  </a:lnTo>
                  <a:lnTo>
                    <a:pt x="540177" y="181077"/>
                  </a:lnTo>
                  <a:lnTo>
                    <a:pt x="0" y="181077"/>
                  </a:lnTo>
                  <a:close/>
                </a:path>
              </a:pathLst>
            </a:custGeom>
            <a:solidFill>
              <a:srgbClr val="00A79D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0"/>
              <a:ext cx="540177" cy="181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6"/>
                </a:lnSpc>
              </a:pP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6126553" y="4523963"/>
            <a:ext cx="1458507" cy="2059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Some ERGs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  Low risk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Cool </a:t>
            </a:r>
          </a:p>
          <a:p>
            <a:pPr algn="ctr">
              <a:lnSpc>
                <a:spcPts val="1660"/>
              </a:lnSpc>
            </a:pPr>
            <a:r>
              <a:rPr lang="en-US" sz="1383" spc="31">
                <a:solidFill>
                  <a:srgbClr val="000000"/>
                </a:solidFill>
                <a:latin typeface="Libre Baskerville"/>
              </a:rPr>
              <a:t>Burn</a:t>
            </a:r>
          </a:p>
          <a:p>
            <a:pPr algn="ctr">
              <a:lnSpc>
                <a:spcPts val="1660"/>
              </a:lnSpc>
            </a:pPr>
          </a:p>
          <a:p>
            <a:pPr algn="ctr">
              <a:lnSpc>
                <a:spcPts val="1660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75430" y="503726"/>
            <a:ext cx="493301" cy="657734"/>
            <a:chOff x="0" y="0"/>
            <a:chExt cx="657734" cy="8769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3829661" y="2969524"/>
            <a:ext cx="576864" cy="336643"/>
            <a:chOff x="0" y="0"/>
            <a:chExt cx="1055757" cy="61611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55757" cy="616112"/>
            </a:xfrm>
            <a:custGeom>
              <a:avLst/>
              <a:gdLst/>
              <a:ahLst/>
              <a:cxnLst/>
              <a:rect r="r" b="b" t="t" l="l"/>
              <a:pathLst>
                <a:path h="616112" w="1055757">
                  <a:moveTo>
                    <a:pt x="0" y="0"/>
                  </a:moveTo>
                  <a:lnTo>
                    <a:pt x="1055757" y="0"/>
                  </a:lnTo>
                  <a:lnTo>
                    <a:pt x="1055757" y="616112"/>
                  </a:lnTo>
                  <a:lnTo>
                    <a:pt x="0" y="6161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-2238842">
            <a:off x="4022754" y="2662302"/>
            <a:ext cx="289836" cy="449403"/>
            <a:chOff x="0" y="0"/>
            <a:chExt cx="530449" cy="8224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0449" cy="822482"/>
            </a:xfrm>
            <a:custGeom>
              <a:avLst/>
              <a:gdLst/>
              <a:ahLst/>
              <a:cxnLst/>
              <a:rect r="r" b="b" t="t" l="l"/>
              <a:pathLst>
                <a:path h="822482" w="530449">
                  <a:moveTo>
                    <a:pt x="0" y="0"/>
                  </a:moveTo>
                  <a:lnTo>
                    <a:pt x="530449" y="0"/>
                  </a:lnTo>
                  <a:lnTo>
                    <a:pt x="530449" y="822482"/>
                  </a:lnTo>
                  <a:lnTo>
                    <a:pt x="0" y="8224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5400000">
            <a:off x="3788306" y="2684976"/>
            <a:ext cx="348954" cy="266243"/>
            <a:chOff x="0" y="0"/>
            <a:chExt cx="638643" cy="48726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8643" cy="487269"/>
            </a:xfrm>
            <a:custGeom>
              <a:avLst/>
              <a:gdLst/>
              <a:ahLst/>
              <a:cxnLst/>
              <a:rect r="r" b="b" t="t" l="l"/>
              <a:pathLst>
                <a:path h="487269" w="638643">
                  <a:moveTo>
                    <a:pt x="0" y="0"/>
                  </a:moveTo>
                  <a:lnTo>
                    <a:pt x="638643" y="0"/>
                  </a:lnTo>
                  <a:lnTo>
                    <a:pt x="638643" y="487269"/>
                  </a:lnTo>
                  <a:lnTo>
                    <a:pt x="0" y="48726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829661" y="2578032"/>
            <a:ext cx="266243" cy="149501"/>
            <a:chOff x="0" y="0"/>
            <a:chExt cx="487269" cy="2736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87269" cy="273611"/>
            </a:xfrm>
            <a:custGeom>
              <a:avLst/>
              <a:gdLst/>
              <a:ahLst/>
              <a:cxnLst/>
              <a:rect r="r" b="b" t="t" l="l"/>
              <a:pathLst>
                <a:path h="273611" w="487269">
                  <a:moveTo>
                    <a:pt x="0" y="0"/>
                  </a:moveTo>
                  <a:lnTo>
                    <a:pt x="487269" y="0"/>
                  </a:lnTo>
                  <a:lnTo>
                    <a:pt x="487269" y="273611"/>
                  </a:lnTo>
                  <a:lnTo>
                    <a:pt x="0" y="27361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884861" y="2571745"/>
            <a:ext cx="318049" cy="311575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85072">
            <a:off x="4282559" y="3492721"/>
            <a:ext cx="93132" cy="60367"/>
            <a:chOff x="0" y="0"/>
            <a:chExt cx="422113" cy="27361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22113" cy="273611"/>
            </a:xfrm>
            <a:custGeom>
              <a:avLst/>
              <a:gdLst/>
              <a:ahLst/>
              <a:cxnLst/>
              <a:rect r="r" b="b" t="t" l="l"/>
              <a:pathLst>
                <a:path h="273611" w="422113">
                  <a:moveTo>
                    <a:pt x="0" y="0"/>
                  </a:moveTo>
                  <a:lnTo>
                    <a:pt x="422113" y="0"/>
                  </a:lnTo>
                  <a:lnTo>
                    <a:pt x="422113" y="273611"/>
                  </a:lnTo>
                  <a:lnTo>
                    <a:pt x="0" y="27361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9" id="19"/>
          <p:cNvGrpSpPr/>
          <p:nvPr/>
        </p:nvGrpSpPr>
        <p:grpSpPr>
          <a:xfrm rot="85072">
            <a:off x="4217561" y="3277148"/>
            <a:ext cx="187757" cy="99889"/>
            <a:chOff x="0" y="0"/>
            <a:chExt cx="850998" cy="45273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50998" cy="452738"/>
            </a:xfrm>
            <a:custGeom>
              <a:avLst/>
              <a:gdLst/>
              <a:ahLst/>
              <a:cxnLst/>
              <a:rect r="r" b="b" t="t" l="l"/>
              <a:pathLst>
                <a:path h="452738" w="850998">
                  <a:moveTo>
                    <a:pt x="0" y="0"/>
                  </a:moveTo>
                  <a:lnTo>
                    <a:pt x="850998" y="0"/>
                  </a:lnTo>
                  <a:lnTo>
                    <a:pt x="850998" y="452738"/>
                  </a:lnTo>
                  <a:lnTo>
                    <a:pt x="0" y="45273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3188008" y="2558549"/>
            <a:ext cx="1242682" cy="853573"/>
          </a:xfrm>
          <a:custGeom>
            <a:avLst/>
            <a:gdLst/>
            <a:ahLst/>
            <a:cxnLst/>
            <a:rect r="r" b="b" t="t" l="l"/>
            <a:pathLst>
              <a:path h="853573" w="1242682">
                <a:moveTo>
                  <a:pt x="0" y="0"/>
                </a:moveTo>
                <a:lnTo>
                  <a:pt x="1242682" y="0"/>
                </a:lnTo>
                <a:lnTo>
                  <a:pt x="1242682" y="853573"/>
                </a:lnTo>
                <a:lnTo>
                  <a:pt x="0" y="853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91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998579" y="3068524"/>
            <a:ext cx="1561810" cy="528595"/>
          </a:xfrm>
          <a:custGeom>
            <a:avLst/>
            <a:gdLst/>
            <a:ahLst/>
            <a:cxnLst/>
            <a:rect r="r" b="b" t="t" l="l"/>
            <a:pathLst>
              <a:path h="528595" w="1561810">
                <a:moveTo>
                  <a:pt x="0" y="0"/>
                </a:moveTo>
                <a:lnTo>
                  <a:pt x="1561810" y="0"/>
                </a:lnTo>
                <a:lnTo>
                  <a:pt x="1561810" y="528595"/>
                </a:lnTo>
                <a:lnTo>
                  <a:pt x="0" y="528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-30004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704691" y="2661465"/>
            <a:ext cx="209317" cy="317748"/>
          </a:xfrm>
          <a:custGeom>
            <a:avLst/>
            <a:gdLst/>
            <a:ahLst/>
            <a:cxnLst/>
            <a:rect r="r" b="b" t="t" l="l"/>
            <a:pathLst>
              <a:path h="317748" w="209317">
                <a:moveTo>
                  <a:pt x="0" y="0"/>
                </a:moveTo>
                <a:lnTo>
                  <a:pt x="209317" y="0"/>
                </a:lnTo>
                <a:lnTo>
                  <a:pt x="209317" y="317748"/>
                </a:lnTo>
                <a:lnTo>
                  <a:pt x="0" y="317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704691" y="2693569"/>
            <a:ext cx="188168" cy="285644"/>
          </a:xfrm>
          <a:custGeom>
            <a:avLst/>
            <a:gdLst/>
            <a:ahLst/>
            <a:cxnLst/>
            <a:rect r="r" b="b" t="t" l="l"/>
            <a:pathLst>
              <a:path h="285644" w="188168">
                <a:moveTo>
                  <a:pt x="0" y="0"/>
                </a:moveTo>
                <a:lnTo>
                  <a:pt x="188168" y="0"/>
                </a:lnTo>
                <a:lnTo>
                  <a:pt x="188168" y="285644"/>
                </a:lnTo>
                <a:lnTo>
                  <a:pt x="0" y="285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611328" y="2558549"/>
            <a:ext cx="1943799" cy="1194259"/>
            <a:chOff x="0" y="0"/>
            <a:chExt cx="2591732" cy="1592345"/>
          </a:xfrm>
        </p:grpSpPr>
        <p:sp>
          <p:nvSpPr>
            <p:cNvPr name="Freeform 26" id="26"/>
            <p:cNvSpPr/>
            <p:nvPr/>
          </p:nvSpPr>
          <p:spPr>
            <a:xfrm flipH="false" flipV="false" rot="118625">
              <a:off x="8238" y="945873"/>
              <a:ext cx="2098746" cy="513795"/>
            </a:xfrm>
            <a:custGeom>
              <a:avLst/>
              <a:gdLst/>
              <a:ahLst/>
              <a:cxnLst/>
              <a:rect r="r" b="b" t="t" l="l"/>
              <a:pathLst>
                <a:path h="513795" w="2098746">
                  <a:moveTo>
                    <a:pt x="0" y="0"/>
                  </a:moveTo>
                  <a:lnTo>
                    <a:pt x="2098746" y="0"/>
                  </a:lnTo>
                  <a:lnTo>
                    <a:pt x="2098746" y="513795"/>
                  </a:lnTo>
                  <a:lnTo>
                    <a:pt x="0" y="513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-435266" r="-56464" b="0"/>
              </a:stretch>
            </a:blipFill>
          </p:spPr>
        </p:sp>
        <p:grpSp>
          <p:nvGrpSpPr>
            <p:cNvPr name="Group 27" id="27"/>
            <p:cNvGrpSpPr/>
            <p:nvPr/>
          </p:nvGrpSpPr>
          <p:grpSpPr>
            <a:xfrm rot="0">
              <a:off x="428289" y="865995"/>
              <a:ext cx="1427460" cy="254286"/>
              <a:chOff x="0" y="0"/>
              <a:chExt cx="812800" cy="144791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144791"/>
              </a:xfrm>
              <a:custGeom>
                <a:avLst/>
                <a:gdLst/>
                <a:ahLst/>
                <a:cxnLst/>
                <a:rect r="r" b="b" t="t" l="l"/>
                <a:pathLst>
                  <a:path h="144791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4791"/>
                    </a:lnTo>
                    <a:lnTo>
                      <a:pt x="0" y="14479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0"/>
                <a:ext cx="812800" cy="144791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687762" y="993138"/>
              <a:ext cx="1472248" cy="269215"/>
              <a:chOff x="0" y="0"/>
              <a:chExt cx="838302" cy="153292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38302" cy="153292"/>
              </a:xfrm>
              <a:custGeom>
                <a:avLst/>
                <a:gdLst/>
                <a:ahLst/>
                <a:cxnLst/>
                <a:rect r="r" b="b" t="t" l="l"/>
                <a:pathLst>
                  <a:path h="153292" w="838302">
                    <a:moveTo>
                      <a:pt x="0" y="0"/>
                    </a:moveTo>
                    <a:lnTo>
                      <a:pt x="838302" y="0"/>
                    </a:lnTo>
                    <a:lnTo>
                      <a:pt x="838302" y="153292"/>
                    </a:lnTo>
                    <a:lnTo>
                      <a:pt x="0" y="1532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0"/>
                <a:ext cx="838302" cy="153292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-1462499">
              <a:off x="2116308" y="503130"/>
              <a:ext cx="248257" cy="1086406"/>
              <a:chOff x="0" y="0"/>
              <a:chExt cx="123265" cy="539427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23265" cy="539427"/>
              </a:xfrm>
              <a:custGeom>
                <a:avLst/>
                <a:gdLst/>
                <a:ahLst/>
                <a:cxnLst/>
                <a:rect r="r" b="b" t="t" l="l"/>
                <a:pathLst>
                  <a:path h="539427" w="123265">
                    <a:moveTo>
                      <a:pt x="0" y="0"/>
                    </a:moveTo>
                    <a:lnTo>
                      <a:pt x="123265" y="0"/>
                    </a:lnTo>
                    <a:lnTo>
                      <a:pt x="123265" y="539427"/>
                    </a:lnTo>
                    <a:lnTo>
                      <a:pt x="0" y="53942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0"/>
                <a:ext cx="123265" cy="539427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-1462499">
              <a:off x="2177631" y="403732"/>
              <a:ext cx="216799" cy="1002961"/>
              <a:chOff x="0" y="0"/>
              <a:chExt cx="107646" cy="497994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107646" cy="497995"/>
              </a:xfrm>
              <a:custGeom>
                <a:avLst/>
                <a:gdLst/>
                <a:ahLst/>
                <a:cxnLst/>
                <a:rect r="r" b="b" t="t" l="l"/>
                <a:pathLst>
                  <a:path h="497995" w="107646">
                    <a:moveTo>
                      <a:pt x="0" y="0"/>
                    </a:moveTo>
                    <a:lnTo>
                      <a:pt x="107646" y="0"/>
                    </a:lnTo>
                    <a:lnTo>
                      <a:pt x="107646" y="497995"/>
                    </a:lnTo>
                    <a:lnTo>
                      <a:pt x="0" y="4979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0"/>
                <a:ext cx="107646" cy="497994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-1462499">
              <a:off x="2303926" y="1048702"/>
              <a:ext cx="216799" cy="178814"/>
              <a:chOff x="0" y="0"/>
              <a:chExt cx="107646" cy="8878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646" cy="88785"/>
              </a:xfrm>
              <a:custGeom>
                <a:avLst/>
                <a:gdLst/>
                <a:ahLst/>
                <a:cxnLst/>
                <a:rect r="r" b="b" t="t" l="l"/>
                <a:pathLst>
                  <a:path h="88785" w="107646">
                    <a:moveTo>
                      <a:pt x="0" y="0"/>
                    </a:moveTo>
                    <a:lnTo>
                      <a:pt x="107646" y="0"/>
                    </a:lnTo>
                    <a:lnTo>
                      <a:pt x="107646" y="88785"/>
                    </a:lnTo>
                    <a:lnTo>
                      <a:pt x="0" y="8878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0"/>
                <a:ext cx="107646" cy="88785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-1462499">
              <a:off x="1900893" y="135467"/>
              <a:ext cx="216799" cy="385623"/>
              <a:chOff x="0" y="0"/>
              <a:chExt cx="107646" cy="191471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107646" cy="191471"/>
              </a:xfrm>
              <a:custGeom>
                <a:avLst/>
                <a:gdLst/>
                <a:ahLst/>
                <a:cxnLst/>
                <a:rect r="r" b="b" t="t" l="l"/>
                <a:pathLst>
                  <a:path h="191471" w="107646">
                    <a:moveTo>
                      <a:pt x="0" y="0"/>
                    </a:moveTo>
                    <a:lnTo>
                      <a:pt x="107646" y="0"/>
                    </a:lnTo>
                    <a:lnTo>
                      <a:pt x="107646" y="191471"/>
                    </a:lnTo>
                    <a:lnTo>
                      <a:pt x="0" y="19147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0"/>
                <a:ext cx="107646" cy="191471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-7007441">
              <a:off x="703105" y="821658"/>
              <a:ext cx="236800" cy="633213"/>
              <a:chOff x="0" y="0"/>
              <a:chExt cx="128714" cy="344187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28714" cy="344187"/>
              </a:xfrm>
              <a:custGeom>
                <a:avLst/>
                <a:gdLst/>
                <a:ahLst/>
                <a:cxnLst/>
                <a:rect r="r" b="b" t="t" l="l"/>
                <a:pathLst>
                  <a:path h="344187" w="128714">
                    <a:moveTo>
                      <a:pt x="0" y="0"/>
                    </a:moveTo>
                    <a:lnTo>
                      <a:pt x="128714" y="0"/>
                    </a:lnTo>
                    <a:lnTo>
                      <a:pt x="128714" y="344187"/>
                    </a:lnTo>
                    <a:lnTo>
                      <a:pt x="0" y="344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0"/>
                <a:ext cx="128714" cy="344187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15422">
              <a:off x="1470624" y="593202"/>
              <a:ext cx="824288" cy="481033"/>
              <a:chOff x="0" y="0"/>
              <a:chExt cx="1055757" cy="616112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1055757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1055757">
                    <a:moveTo>
                      <a:pt x="0" y="0"/>
                    </a:moveTo>
                    <a:lnTo>
                      <a:pt x="1055757" y="0"/>
                    </a:lnTo>
                    <a:lnTo>
                      <a:pt x="1055757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0" id="50"/>
            <p:cNvGrpSpPr/>
            <p:nvPr/>
          </p:nvGrpSpPr>
          <p:grpSpPr>
            <a:xfrm rot="-2223419">
              <a:off x="1748143" y="154529"/>
              <a:ext cx="414150" cy="642157"/>
              <a:chOff x="0" y="0"/>
              <a:chExt cx="530449" cy="822482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2" id="52"/>
            <p:cNvGrpSpPr/>
            <p:nvPr/>
          </p:nvGrpSpPr>
          <p:grpSpPr>
            <a:xfrm rot="-5384577">
              <a:off x="1413583" y="185616"/>
              <a:ext cx="498624" cy="380437"/>
              <a:chOff x="0" y="0"/>
              <a:chExt cx="638643" cy="487269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638643" cy="487269"/>
              </a:xfrm>
              <a:custGeom>
                <a:avLst/>
                <a:gdLst/>
                <a:ahLst/>
                <a:cxnLst/>
                <a:rect r="r" b="b" t="t" l="l"/>
                <a:pathLst>
                  <a:path h="487269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487269"/>
                    </a:lnTo>
                    <a:lnTo>
                      <a:pt x="0" y="4872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4" id="54"/>
            <p:cNvGrpSpPr/>
            <p:nvPr/>
          </p:nvGrpSpPr>
          <p:grpSpPr>
            <a:xfrm rot="15422">
              <a:off x="1473736" y="32806"/>
              <a:ext cx="380437" cy="213623"/>
              <a:chOff x="0" y="0"/>
              <a:chExt cx="487269" cy="273611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48726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87269">
                    <a:moveTo>
                      <a:pt x="0" y="0"/>
                    </a:moveTo>
                    <a:lnTo>
                      <a:pt x="487269" y="0"/>
                    </a:lnTo>
                    <a:lnTo>
                      <a:pt x="48726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6" id="56"/>
            <p:cNvGrpSpPr/>
            <p:nvPr/>
          </p:nvGrpSpPr>
          <p:grpSpPr>
            <a:xfrm rot="15422">
              <a:off x="1552131" y="24341"/>
              <a:ext cx="454463" cy="445212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8" id="58"/>
            <p:cNvGrpSpPr/>
            <p:nvPr/>
          </p:nvGrpSpPr>
          <p:grpSpPr>
            <a:xfrm rot="100495">
              <a:off x="2163269" y="238348"/>
              <a:ext cx="133077" cy="86260"/>
              <a:chOff x="0" y="0"/>
              <a:chExt cx="422113" cy="273611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0" id="60"/>
            <p:cNvGrpSpPr/>
            <p:nvPr/>
          </p:nvGrpSpPr>
          <p:grpSpPr>
            <a:xfrm rot="100495">
              <a:off x="2023682" y="1034005"/>
              <a:ext cx="268289" cy="142732"/>
              <a:chOff x="0" y="0"/>
              <a:chExt cx="850998" cy="452738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2" id="62"/>
            <p:cNvSpPr/>
            <p:nvPr/>
          </p:nvSpPr>
          <p:spPr>
            <a:xfrm flipH="false" flipV="false" rot="15422">
              <a:off x="554741" y="3977"/>
              <a:ext cx="1775682" cy="1219680"/>
            </a:xfrm>
            <a:custGeom>
              <a:avLst/>
              <a:gdLst/>
              <a:ahLst/>
              <a:cxnLst/>
              <a:rect r="r" b="b" t="t" l="l"/>
              <a:pathLst>
                <a:path h="1219680" w="1775682">
                  <a:moveTo>
                    <a:pt x="0" y="0"/>
                  </a:moveTo>
                  <a:lnTo>
                    <a:pt x="1775682" y="0"/>
                  </a:lnTo>
                  <a:lnTo>
                    <a:pt x="1775682" y="1219680"/>
                  </a:lnTo>
                  <a:lnTo>
                    <a:pt x="0" y="1219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-91" b="0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-7007441">
              <a:off x="1204286" y="127930"/>
              <a:ext cx="146122" cy="219183"/>
            </a:xfrm>
            <a:custGeom>
              <a:avLst/>
              <a:gdLst/>
              <a:ahLst/>
              <a:cxnLst/>
              <a:rect r="r" b="b" t="t" l="l"/>
              <a:pathLst>
                <a:path h="219183" w="146122">
                  <a:moveTo>
                    <a:pt x="0" y="0"/>
                  </a:moveTo>
                  <a:lnTo>
                    <a:pt x="146122" y="0"/>
                  </a:lnTo>
                  <a:lnTo>
                    <a:pt x="146122" y="219182"/>
                  </a:lnTo>
                  <a:lnTo>
                    <a:pt x="0" y="21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442305" t="-279484" r="-447026" b="-172892"/>
              </a:stretch>
            </a:blipFill>
          </p:spPr>
        </p:sp>
        <p:grpSp>
          <p:nvGrpSpPr>
            <p:cNvPr name="Group 64" id="64"/>
            <p:cNvGrpSpPr/>
            <p:nvPr/>
          </p:nvGrpSpPr>
          <p:grpSpPr>
            <a:xfrm rot="-2715894">
              <a:off x="2131878" y="158565"/>
              <a:ext cx="233466" cy="252940"/>
              <a:chOff x="0" y="0"/>
              <a:chExt cx="107786" cy="116777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107786" cy="116777"/>
              </a:xfrm>
              <a:custGeom>
                <a:avLst/>
                <a:gdLst/>
                <a:ahLst/>
                <a:cxnLst/>
                <a:rect r="r" b="b" t="t" l="l"/>
                <a:pathLst>
                  <a:path h="116777" w="107786">
                    <a:moveTo>
                      <a:pt x="0" y="0"/>
                    </a:moveTo>
                    <a:lnTo>
                      <a:pt x="107786" y="0"/>
                    </a:lnTo>
                    <a:lnTo>
                      <a:pt x="107786" y="116777"/>
                    </a:lnTo>
                    <a:lnTo>
                      <a:pt x="0" y="1167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0" y="0"/>
                <a:ext cx="107786" cy="116777"/>
              </a:xfrm>
              <a:prstGeom prst="rect">
                <a:avLst/>
              </a:prstGeom>
            </p:spPr>
            <p:txBody>
              <a:bodyPr anchor="ctr" rtlCol="false" tIns="31428" lIns="31428" bIns="31428" rIns="31428"/>
              <a:lstStyle/>
              <a:p>
                <a:pPr algn="ctr">
                  <a:lnSpc>
                    <a:spcPts val="693"/>
                  </a:lnSpc>
                </a:pPr>
              </a:p>
            </p:txBody>
          </p:sp>
        </p:grpSp>
        <p:sp>
          <p:nvSpPr>
            <p:cNvPr name="Freeform 67" id="67"/>
            <p:cNvSpPr/>
            <p:nvPr/>
          </p:nvSpPr>
          <p:spPr>
            <a:xfrm flipH="false" flipV="false" rot="3275830">
              <a:off x="1638639" y="111675"/>
              <a:ext cx="146122" cy="219183"/>
            </a:xfrm>
            <a:custGeom>
              <a:avLst/>
              <a:gdLst/>
              <a:ahLst/>
              <a:cxnLst/>
              <a:rect r="r" b="b" t="t" l="l"/>
              <a:pathLst>
                <a:path h="219183" w="146122">
                  <a:moveTo>
                    <a:pt x="0" y="0"/>
                  </a:moveTo>
                  <a:lnTo>
                    <a:pt x="146122" y="0"/>
                  </a:lnTo>
                  <a:lnTo>
                    <a:pt x="146122" y="219183"/>
                  </a:lnTo>
                  <a:lnTo>
                    <a:pt x="0" y="219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442305" t="-279484" r="-447026" b="-172892"/>
              </a:stretch>
            </a:blip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1318528" y="187518"/>
              <a:ext cx="248108" cy="376634"/>
            </a:xfrm>
            <a:custGeom>
              <a:avLst/>
              <a:gdLst/>
              <a:ahLst/>
              <a:cxnLst/>
              <a:rect r="r" b="b" t="t" l="l"/>
              <a:pathLst>
                <a:path h="376634" w="248108">
                  <a:moveTo>
                    <a:pt x="0" y="0"/>
                  </a:moveTo>
                  <a:lnTo>
                    <a:pt x="248108" y="0"/>
                  </a:lnTo>
                  <a:lnTo>
                    <a:pt x="248108" y="376634"/>
                  </a:lnTo>
                  <a:lnTo>
                    <a:pt x="0" y="376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1318528" y="225571"/>
              <a:ext cx="223040" cy="338580"/>
            </a:xfrm>
            <a:custGeom>
              <a:avLst/>
              <a:gdLst/>
              <a:ahLst/>
              <a:cxnLst/>
              <a:rect r="r" b="b" t="t" l="l"/>
              <a:pathLst>
                <a:path h="338580" w="223040">
                  <a:moveTo>
                    <a:pt x="0" y="0"/>
                  </a:moveTo>
                  <a:lnTo>
                    <a:pt x="223040" y="0"/>
                  </a:lnTo>
                  <a:lnTo>
                    <a:pt x="223040" y="338581"/>
                  </a:lnTo>
                  <a:lnTo>
                    <a:pt x="0" y="33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1522447" y="5586574"/>
            <a:ext cx="634055" cy="370018"/>
            <a:chOff x="0" y="0"/>
            <a:chExt cx="1055757" cy="616112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1055757" cy="616112"/>
            </a:xfrm>
            <a:custGeom>
              <a:avLst/>
              <a:gdLst/>
              <a:ahLst/>
              <a:cxnLst/>
              <a:rect r="r" b="b" t="t" l="l"/>
              <a:pathLst>
                <a:path h="616112" w="1055757">
                  <a:moveTo>
                    <a:pt x="0" y="0"/>
                  </a:moveTo>
                  <a:lnTo>
                    <a:pt x="1055757" y="0"/>
                  </a:lnTo>
                  <a:lnTo>
                    <a:pt x="1055757" y="616112"/>
                  </a:lnTo>
                  <a:lnTo>
                    <a:pt x="0" y="6161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2" id="72"/>
          <p:cNvGrpSpPr/>
          <p:nvPr/>
        </p:nvGrpSpPr>
        <p:grpSpPr>
          <a:xfrm rot="-2238842">
            <a:off x="1734683" y="5248893"/>
            <a:ext cx="318571" cy="493957"/>
            <a:chOff x="0" y="0"/>
            <a:chExt cx="530449" cy="822482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530449" cy="822482"/>
            </a:xfrm>
            <a:custGeom>
              <a:avLst/>
              <a:gdLst/>
              <a:ahLst/>
              <a:cxnLst/>
              <a:rect r="r" b="b" t="t" l="l"/>
              <a:pathLst>
                <a:path h="822482" w="530449">
                  <a:moveTo>
                    <a:pt x="0" y="0"/>
                  </a:moveTo>
                  <a:lnTo>
                    <a:pt x="530449" y="0"/>
                  </a:lnTo>
                  <a:lnTo>
                    <a:pt x="530449" y="822482"/>
                  </a:lnTo>
                  <a:lnTo>
                    <a:pt x="0" y="8224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4" id="74"/>
          <p:cNvGrpSpPr/>
          <p:nvPr/>
        </p:nvGrpSpPr>
        <p:grpSpPr>
          <a:xfrm rot="-5400000">
            <a:off x="1476992" y="5273815"/>
            <a:ext cx="383549" cy="292638"/>
            <a:chOff x="0" y="0"/>
            <a:chExt cx="638643" cy="487269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638643" cy="487269"/>
            </a:xfrm>
            <a:custGeom>
              <a:avLst/>
              <a:gdLst/>
              <a:ahLst/>
              <a:cxnLst/>
              <a:rect r="r" b="b" t="t" l="l"/>
              <a:pathLst>
                <a:path h="487269" w="638643">
                  <a:moveTo>
                    <a:pt x="0" y="0"/>
                  </a:moveTo>
                  <a:lnTo>
                    <a:pt x="638643" y="0"/>
                  </a:lnTo>
                  <a:lnTo>
                    <a:pt x="638643" y="487269"/>
                  </a:lnTo>
                  <a:lnTo>
                    <a:pt x="0" y="48726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6" id="76"/>
          <p:cNvGrpSpPr/>
          <p:nvPr/>
        </p:nvGrpSpPr>
        <p:grpSpPr>
          <a:xfrm rot="0">
            <a:off x="1522447" y="5156269"/>
            <a:ext cx="292638" cy="164322"/>
            <a:chOff x="0" y="0"/>
            <a:chExt cx="487269" cy="273611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487269" cy="273611"/>
            </a:xfrm>
            <a:custGeom>
              <a:avLst/>
              <a:gdLst/>
              <a:ahLst/>
              <a:cxnLst/>
              <a:rect r="r" b="b" t="t" l="l"/>
              <a:pathLst>
                <a:path h="273611" w="487269">
                  <a:moveTo>
                    <a:pt x="0" y="0"/>
                  </a:moveTo>
                  <a:lnTo>
                    <a:pt x="487269" y="0"/>
                  </a:lnTo>
                  <a:lnTo>
                    <a:pt x="487269" y="273611"/>
                  </a:lnTo>
                  <a:lnTo>
                    <a:pt x="0" y="27361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8" id="78"/>
          <p:cNvGrpSpPr/>
          <p:nvPr/>
        </p:nvGrpSpPr>
        <p:grpSpPr>
          <a:xfrm rot="0">
            <a:off x="1583120" y="5149359"/>
            <a:ext cx="349580" cy="342464"/>
            <a:chOff x="0" y="0"/>
            <a:chExt cx="6350000" cy="635000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0" id="80"/>
          <p:cNvGrpSpPr/>
          <p:nvPr/>
        </p:nvGrpSpPr>
        <p:grpSpPr>
          <a:xfrm rot="85072">
            <a:off x="2053332" y="5312422"/>
            <a:ext cx="102365" cy="66352"/>
            <a:chOff x="0" y="0"/>
            <a:chExt cx="422113" cy="273611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422113" cy="273611"/>
            </a:xfrm>
            <a:custGeom>
              <a:avLst/>
              <a:gdLst/>
              <a:ahLst/>
              <a:cxnLst/>
              <a:rect r="r" b="b" t="t" l="l"/>
              <a:pathLst>
                <a:path h="273611" w="422113">
                  <a:moveTo>
                    <a:pt x="0" y="0"/>
                  </a:moveTo>
                  <a:lnTo>
                    <a:pt x="422113" y="0"/>
                  </a:lnTo>
                  <a:lnTo>
                    <a:pt x="422113" y="273611"/>
                  </a:lnTo>
                  <a:lnTo>
                    <a:pt x="0" y="27361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2" id="82"/>
          <p:cNvGrpSpPr/>
          <p:nvPr/>
        </p:nvGrpSpPr>
        <p:grpSpPr>
          <a:xfrm rot="85072">
            <a:off x="1948804" y="5924696"/>
            <a:ext cx="206372" cy="109792"/>
            <a:chOff x="0" y="0"/>
            <a:chExt cx="850998" cy="452738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850998" cy="452738"/>
            </a:xfrm>
            <a:custGeom>
              <a:avLst/>
              <a:gdLst/>
              <a:ahLst/>
              <a:cxnLst/>
              <a:rect r="r" b="b" t="t" l="l"/>
              <a:pathLst>
                <a:path h="452738" w="850998">
                  <a:moveTo>
                    <a:pt x="0" y="0"/>
                  </a:moveTo>
                  <a:lnTo>
                    <a:pt x="850998" y="0"/>
                  </a:lnTo>
                  <a:lnTo>
                    <a:pt x="850998" y="452738"/>
                  </a:lnTo>
                  <a:lnTo>
                    <a:pt x="0" y="45273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4" id="84"/>
          <p:cNvSpPr/>
          <p:nvPr/>
        </p:nvSpPr>
        <p:spPr>
          <a:xfrm flipH="false" flipV="false" rot="0">
            <a:off x="817180" y="5134854"/>
            <a:ext cx="1351612" cy="938197"/>
          </a:xfrm>
          <a:custGeom>
            <a:avLst/>
            <a:gdLst/>
            <a:ahLst/>
            <a:cxnLst/>
            <a:rect r="r" b="b" t="t" l="l"/>
            <a:pathLst>
              <a:path h="938197" w="1351612">
                <a:moveTo>
                  <a:pt x="0" y="0"/>
                </a:moveTo>
                <a:lnTo>
                  <a:pt x="1351612" y="0"/>
                </a:lnTo>
                <a:lnTo>
                  <a:pt x="1351612" y="938197"/>
                </a:lnTo>
                <a:lnTo>
                  <a:pt x="0" y="938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1148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379354" y="5256570"/>
            <a:ext cx="228838" cy="347383"/>
          </a:xfrm>
          <a:custGeom>
            <a:avLst/>
            <a:gdLst/>
            <a:ahLst/>
            <a:cxnLst/>
            <a:rect r="r" b="b" t="t" l="l"/>
            <a:pathLst>
              <a:path h="347383" w="228838">
                <a:moveTo>
                  <a:pt x="0" y="0"/>
                </a:moveTo>
                <a:lnTo>
                  <a:pt x="228838" y="0"/>
                </a:lnTo>
                <a:lnTo>
                  <a:pt x="228838" y="347382"/>
                </a:lnTo>
                <a:lnTo>
                  <a:pt x="0" y="347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379354" y="5291668"/>
            <a:ext cx="205717" cy="312284"/>
          </a:xfrm>
          <a:custGeom>
            <a:avLst/>
            <a:gdLst/>
            <a:ahLst/>
            <a:cxnLst/>
            <a:rect r="r" b="b" t="t" l="l"/>
            <a:pathLst>
              <a:path h="312284" w="205717">
                <a:moveTo>
                  <a:pt x="0" y="0"/>
                </a:moveTo>
                <a:lnTo>
                  <a:pt x="205717" y="0"/>
                </a:lnTo>
                <a:lnTo>
                  <a:pt x="205717" y="312284"/>
                </a:lnTo>
                <a:lnTo>
                  <a:pt x="0" y="3122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1134612" y="4658113"/>
            <a:ext cx="1388649" cy="762021"/>
          </a:xfrm>
          <a:custGeom>
            <a:avLst/>
            <a:gdLst/>
            <a:ahLst/>
            <a:cxnLst/>
            <a:rect r="r" b="b" t="t" l="l"/>
            <a:pathLst>
              <a:path h="762021" w="1388649">
                <a:moveTo>
                  <a:pt x="0" y="0"/>
                </a:moveTo>
                <a:lnTo>
                  <a:pt x="1388649" y="0"/>
                </a:lnTo>
                <a:lnTo>
                  <a:pt x="1388649" y="762021"/>
                </a:lnTo>
                <a:lnTo>
                  <a:pt x="0" y="762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8" id="88"/>
          <p:cNvGrpSpPr/>
          <p:nvPr/>
        </p:nvGrpSpPr>
        <p:grpSpPr>
          <a:xfrm rot="0">
            <a:off x="2860034" y="4617713"/>
            <a:ext cx="1814901" cy="1480863"/>
            <a:chOff x="0" y="0"/>
            <a:chExt cx="2419868" cy="1974483"/>
          </a:xfrm>
        </p:grpSpPr>
        <p:sp>
          <p:nvSpPr>
            <p:cNvPr name="Freeform 89" id="89"/>
            <p:cNvSpPr/>
            <p:nvPr/>
          </p:nvSpPr>
          <p:spPr>
            <a:xfrm flipH="false" flipV="true" rot="-6003037">
              <a:off x="979528" y="271418"/>
              <a:ext cx="1501972" cy="1133989"/>
            </a:xfrm>
            <a:custGeom>
              <a:avLst/>
              <a:gdLst/>
              <a:ahLst/>
              <a:cxnLst/>
              <a:rect r="r" b="b" t="t" l="l"/>
              <a:pathLst>
                <a:path h="1133989" w="1501972">
                  <a:moveTo>
                    <a:pt x="0" y="1133989"/>
                  </a:moveTo>
                  <a:lnTo>
                    <a:pt x="1501972" y="1133989"/>
                  </a:lnTo>
                  <a:lnTo>
                    <a:pt x="1501972" y="0"/>
                  </a:lnTo>
                  <a:lnTo>
                    <a:pt x="0" y="0"/>
                  </a:lnTo>
                  <a:lnTo>
                    <a:pt x="0" y="1133989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0" id="90"/>
            <p:cNvSpPr/>
            <p:nvPr/>
          </p:nvSpPr>
          <p:spPr>
            <a:xfrm flipH="false" flipV="false" rot="934101">
              <a:off x="1149495" y="189904"/>
              <a:ext cx="614620" cy="716758"/>
            </a:xfrm>
            <a:custGeom>
              <a:avLst/>
              <a:gdLst/>
              <a:ahLst/>
              <a:cxnLst/>
              <a:rect r="r" b="b" t="t" l="l"/>
              <a:pathLst>
                <a:path h="716758" w="614620">
                  <a:moveTo>
                    <a:pt x="0" y="0"/>
                  </a:moveTo>
                  <a:lnTo>
                    <a:pt x="614620" y="0"/>
                  </a:lnTo>
                  <a:lnTo>
                    <a:pt x="614620" y="716759"/>
                  </a:lnTo>
                  <a:lnTo>
                    <a:pt x="0" y="71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91" id="91"/>
            <p:cNvGrpSpPr/>
            <p:nvPr/>
          </p:nvGrpSpPr>
          <p:grpSpPr>
            <a:xfrm rot="0">
              <a:off x="940356" y="1325847"/>
              <a:ext cx="845407" cy="493357"/>
              <a:chOff x="0" y="0"/>
              <a:chExt cx="1055757" cy="616112"/>
            </a:xfrm>
          </p:grpSpPr>
          <p:sp>
            <p:nvSpPr>
              <p:cNvPr name="Freeform 92" id="92"/>
              <p:cNvSpPr/>
              <p:nvPr/>
            </p:nvSpPr>
            <p:spPr>
              <a:xfrm flipH="false" flipV="false" rot="0">
                <a:off x="0" y="0"/>
                <a:ext cx="1055757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1055757">
                    <a:moveTo>
                      <a:pt x="0" y="0"/>
                    </a:moveTo>
                    <a:lnTo>
                      <a:pt x="1055757" y="0"/>
                    </a:lnTo>
                    <a:lnTo>
                      <a:pt x="1055757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3" id="93"/>
            <p:cNvGrpSpPr/>
            <p:nvPr/>
          </p:nvGrpSpPr>
          <p:grpSpPr>
            <a:xfrm rot="-2238842">
              <a:off x="1223337" y="875606"/>
              <a:ext cx="424761" cy="658609"/>
              <a:chOff x="0" y="0"/>
              <a:chExt cx="530449" cy="822482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5" id="95"/>
            <p:cNvGrpSpPr/>
            <p:nvPr/>
          </p:nvGrpSpPr>
          <p:grpSpPr>
            <a:xfrm rot="-5400000">
              <a:off x="879749" y="908835"/>
              <a:ext cx="511399" cy="390185"/>
              <a:chOff x="0" y="0"/>
              <a:chExt cx="638643" cy="487269"/>
            </a:xfrm>
          </p:grpSpPr>
          <p:sp>
            <p:nvSpPr>
              <p:cNvPr name="Freeform 96" id="96"/>
              <p:cNvSpPr/>
              <p:nvPr/>
            </p:nvSpPr>
            <p:spPr>
              <a:xfrm flipH="false" flipV="false" rot="0">
                <a:off x="0" y="0"/>
                <a:ext cx="638643" cy="487269"/>
              </a:xfrm>
              <a:custGeom>
                <a:avLst/>
                <a:gdLst/>
                <a:ahLst/>
                <a:cxnLst/>
                <a:rect r="r" b="b" t="t" l="l"/>
                <a:pathLst>
                  <a:path h="487269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487269"/>
                    </a:lnTo>
                    <a:lnTo>
                      <a:pt x="0" y="4872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7" id="97"/>
            <p:cNvGrpSpPr/>
            <p:nvPr/>
          </p:nvGrpSpPr>
          <p:grpSpPr>
            <a:xfrm rot="0">
              <a:off x="940356" y="752107"/>
              <a:ext cx="390185" cy="219096"/>
              <a:chOff x="0" y="0"/>
              <a:chExt cx="487269" cy="273611"/>
            </a:xfrm>
          </p:grpSpPr>
          <p:sp>
            <p:nvSpPr>
              <p:cNvPr name="Freeform 98" id="98"/>
              <p:cNvSpPr/>
              <p:nvPr/>
            </p:nvSpPr>
            <p:spPr>
              <a:xfrm flipH="false" flipV="false" rot="0">
                <a:off x="0" y="0"/>
                <a:ext cx="48726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87269">
                    <a:moveTo>
                      <a:pt x="0" y="0"/>
                    </a:moveTo>
                    <a:lnTo>
                      <a:pt x="487269" y="0"/>
                    </a:lnTo>
                    <a:lnTo>
                      <a:pt x="48726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9" id="99"/>
            <p:cNvGrpSpPr/>
            <p:nvPr/>
          </p:nvGrpSpPr>
          <p:grpSpPr>
            <a:xfrm rot="0">
              <a:off x="1021253" y="742894"/>
              <a:ext cx="466107" cy="456619"/>
              <a:chOff x="0" y="0"/>
              <a:chExt cx="6350000" cy="63500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1" id="101"/>
            <p:cNvGrpSpPr/>
            <p:nvPr/>
          </p:nvGrpSpPr>
          <p:grpSpPr>
            <a:xfrm rot="85072">
              <a:off x="1648203" y="960311"/>
              <a:ext cx="136486" cy="88470"/>
              <a:chOff x="0" y="0"/>
              <a:chExt cx="422113" cy="273611"/>
            </a:xfrm>
          </p:grpSpPr>
          <p:sp>
            <p:nvSpPr>
              <p:cNvPr name="Freeform 102" id="102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3" id="103"/>
            <p:cNvGrpSpPr/>
            <p:nvPr/>
          </p:nvGrpSpPr>
          <p:grpSpPr>
            <a:xfrm rot="85072">
              <a:off x="1508832" y="1776676"/>
              <a:ext cx="275162" cy="146389"/>
              <a:chOff x="0" y="0"/>
              <a:chExt cx="850998" cy="452738"/>
            </a:xfrm>
          </p:grpSpPr>
          <p:sp>
            <p:nvSpPr>
              <p:cNvPr name="Freeform 104" id="104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5" id="105"/>
            <p:cNvSpPr/>
            <p:nvPr/>
          </p:nvSpPr>
          <p:spPr>
            <a:xfrm flipH="false" flipV="false" rot="0">
              <a:off x="0" y="723554"/>
              <a:ext cx="1802149" cy="1250930"/>
            </a:xfrm>
            <a:custGeom>
              <a:avLst/>
              <a:gdLst/>
              <a:ahLst/>
              <a:cxnLst/>
              <a:rect r="r" b="b" t="t" l="l"/>
              <a:pathLst>
                <a:path h="1250930" w="1802149">
                  <a:moveTo>
                    <a:pt x="0" y="0"/>
                  </a:moveTo>
                  <a:lnTo>
                    <a:pt x="1802149" y="0"/>
                  </a:lnTo>
                  <a:lnTo>
                    <a:pt x="1802149" y="1250929"/>
                  </a:lnTo>
                  <a:lnTo>
                    <a:pt x="0" y="1250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-1148" b="0"/>
              </a:stretch>
            </a:blipFill>
          </p:spPr>
        </p:sp>
        <p:sp>
          <p:nvSpPr>
            <p:cNvPr name="Freeform 106" id="106"/>
            <p:cNvSpPr/>
            <p:nvPr/>
          </p:nvSpPr>
          <p:spPr>
            <a:xfrm flipH="false" flipV="false" rot="0">
              <a:off x="749565" y="885842"/>
              <a:ext cx="305118" cy="463177"/>
            </a:xfrm>
            <a:custGeom>
              <a:avLst/>
              <a:gdLst/>
              <a:ahLst/>
              <a:cxnLst/>
              <a:rect r="r" b="b" t="t" l="l"/>
              <a:pathLst>
                <a:path h="463177" w="305118">
                  <a:moveTo>
                    <a:pt x="0" y="0"/>
                  </a:moveTo>
                  <a:lnTo>
                    <a:pt x="305118" y="0"/>
                  </a:lnTo>
                  <a:lnTo>
                    <a:pt x="305118" y="463177"/>
                  </a:lnTo>
                  <a:lnTo>
                    <a:pt x="0" y="463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7" id="107"/>
            <p:cNvSpPr/>
            <p:nvPr/>
          </p:nvSpPr>
          <p:spPr>
            <a:xfrm flipH="false" flipV="false" rot="0">
              <a:off x="749565" y="932639"/>
              <a:ext cx="274290" cy="416379"/>
            </a:xfrm>
            <a:custGeom>
              <a:avLst/>
              <a:gdLst/>
              <a:ahLst/>
              <a:cxnLst/>
              <a:rect r="r" b="b" t="t" l="l"/>
              <a:pathLst>
                <a:path h="416379" w="274290">
                  <a:moveTo>
                    <a:pt x="0" y="0"/>
                  </a:moveTo>
                  <a:lnTo>
                    <a:pt x="274290" y="0"/>
                  </a:lnTo>
                  <a:lnTo>
                    <a:pt x="274290" y="416380"/>
                  </a:lnTo>
                  <a:lnTo>
                    <a:pt x="0" y="41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8" id="108"/>
          <p:cNvGrpSpPr/>
          <p:nvPr/>
        </p:nvGrpSpPr>
        <p:grpSpPr>
          <a:xfrm rot="0">
            <a:off x="5688154" y="3069711"/>
            <a:ext cx="3991008" cy="2852448"/>
            <a:chOff x="0" y="0"/>
            <a:chExt cx="5321344" cy="3803264"/>
          </a:xfrm>
        </p:grpSpPr>
        <p:sp>
          <p:nvSpPr>
            <p:cNvPr name="AutoShape 109" id="109"/>
            <p:cNvSpPr/>
            <p:nvPr/>
          </p:nvSpPr>
          <p:spPr>
            <a:xfrm>
              <a:off x="519529" y="1660114"/>
              <a:ext cx="0" cy="311835"/>
            </a:xfrm>
            <a:prstGeom prst="line">
              <a:avLst/>
            </a:prstGeom>
            <a:ln cap="rnd" w="38100">
              <a:solidFill>
                <a:srgbClr val="444444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10" id="110"/>
            <p:cNvSpPr/>
            <p:nvPr/>
          </p:nvSpPr>
          <p:spPr>
            <a:xfrm flipH="false" flipV="true" rot="-3160706">
              <a:off x="3928365" y="2311687"/>
              <a:ext cx="1137059" cy="1206564"/>
            </a:xfrm>
            <a:custGeom>
              <a:avLst/>
              <a:gdLst/>
              <a:ahLst/>
              <a:cxnLst/>
              <a:rect r="r" b="b" t="t" l="l"/>
              <a:pathLst>
                <a:path h="1206564" w="1137059">
                  <a:moveTo>
                    <a:pt x="0" y="1206564"/>
                  </a:moveTo>
                  <a:lnTo>
                    <a:pt x="1137059" y="1206564"/>
                  </a:lnTo>
                  <a:lnTo>
                    <a:pt x="1137059" y="0"/>
                  </a:lnTo>
                  <a:lnTo>
                    <a:pt x="0" y="0"/>
                  </a:lnTo>
                  <a:lnTo>
                    <a:pt x="0" y="1206564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1" id="111"/>
            <p:cNvSpPr/>
            <p:nvPr/>
          </p:nvSpPr>
          <p:spPr>
            <a:xfrm flipH="false" flipV="false" rot="934101">
              <a:off x="3776016" y="1626827"/>
              <a:ext cx="749703" cy="874289"/>
            </a:xfrm>
            <a:custGeom>
              <a:avLst/>
              <a:gdLst/>
              <a:ahLst/>
              <a:cxnLst/>
              <a:rect r="r" b="b" t="t" l="l"/>
              <a:pathLst>
                <a:path h="874289" w="749703">
                  <a:moveTo>
                    <a:pt x="0" y="0"/>
                  </a:moveTo>
                  <a:lnTo>
                    <a:pt x="749703" y="0"/>
                  </a:lnTo>
                  <a:lnTo>
                    <a:pt x="749703" y="874289"/>
                  </a:lnTo>
                  <a:lnTo>
                    <a:pt x="0" y="874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2" id="112"/>
            <p:cNvGrpSpPr/>
            <p:nvPr/>
          </p:nvGrpSpPr>
          <p:grpSpPr>
            <a:xfrm rot="0">
              <a:off x="2150713" y="2539762"/>
              <a:ext cx="2240828" cy="636516"/>
              <a:chOff x="0" y="0"/>
              <a:chExt cx="2168996" cy="616112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2070209">
              <a:off x="2192417" y="2387587"/>
              <a:ext cx="436092" cy="282672"/>
              <a:chOff x="0" y="0"/>
              <a:chExt cx="422113" cy="273611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-2238842">
              <a:off x="3665914" y="1958873"/>
              <a:ext cx="548016" cy="849721"/>
              <a:chOff x="0" y="0"/>
              <a:chExt cx="530449" cy="822482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-5400000">
              <a:off x="2940066" y="1719185"/>
              <a:ext cx="659793" cy="1068525"/>
              <a:chOff x="0" y="0"/>
              <a:chExt cx="638643" cy="1034272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2070209">
              <a:off x="2340041" y="2269687"/>
              <a:ext cx="557031" cy="282672"/>
              <a:chOff x="0" y="0"/>
              <a:chExt cx="539175" cy="273611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2070209">
              <a:off x="2490896" y="2022202"/>
              <a:ext cx="436092" cy="282672"/>
              <a:chOff x="0" y="0"/>
              <a:chExt cx="422113" cy="273611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2527795" y="1787651"/>
              <a:ext cx="601359" cy="589118"/>
              <a:chOff x="0" y="0"/>
              <a:chExt cx="6350000" cy="6350000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2833870" y="1799538"/>
              <a:ext cx="970354" cy="282672"/>
              <a:chOff x="0" y="0"/>
              <a:chExt cx="939249" cy="273611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3405190" y="1787651"/>
              <a:ext cx="601359" cy="589118"/>
              <a:chOff x="0" y="0"/>
              <a:chExt cx="6350000" cy="6350000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85072">
              <a:off x="2162587" y="2068157"/>
              <a:ext cx="176091" cy="114141"/>
              <a:chOff x="0" y="0"/>
              <a:chExt cx="422113" cy="273611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85072">
              <a:off x="4214064" y="2068157"/>
              <a:ext cx="176091" cy="114141"/>
              <a:chOff x="0" y="0"/>
              <a:chExt cx="422113" cy="273611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85072">
              <a:off x="4034251" y="3121410"/>
              <a:ext cx="355007" cy="188867"/>
              <a:chOff x="0" y="0"/>
              <a:chExt cx="850998" cy="452738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85072">
              <a:off x="2152995" y="3121410"/>
              <a:ext cx="355007" cy="188867"/>
              <a:chOff x="0" y="0"/>
              <a:chExt cx="850998" cy="452738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38" id="138"/>
            <p:cNvSpPr/>
            <p:nvPr/>
          </p:nvSpPr>
          <p:spPr>
            <a:xfrm flipH="false" flipV="false" rot="0">
              <a:off x="2087596" y="1762699"/>
              <a:ext cx="2351791" cy="1613916"/>
            </a:xfrm>
            <a:custGeom>
              <a:avLst/>
              <a:gdLst/>
              <a:ahLst/>
              <a:cxnLst/>
              <a:rect r="r" b="b" t="t" l="l"/>
              <a:pathLst>
                <a:path h="1613916" w="2351791">
                  <a:moveTo>
                    <a:pt x="0" y="0"/>
                  </a:moveTo>
                  <a:lnTo>
                    <a:pt x="2351791" y="0"/>
                  </a:lnTo>
                  <a:lnTo>
                    <a:pt x="2351791" y="1613916"/>
                  </a:lnTo>
                  <a:lnTo>
                    <a:pt x="0" y="1613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9" id="139"/>
            <p:cNvSpPr/>
            <p:nvPr/>
          </p:nvSpPr>
          <p:spPr>
            <a:xfrm flipH="false" flipV="false" rot="0">
              <a:off x="1314299" y="1628444"/>
              <a:ext cx="848599" cy="1882426"/>
            </a:xfrm>
            <a:custGeom>
              <a:avLst/>
              <a:gdLst/>
              <a:ahLst/>
              <a:cxnLst/>
              <a:rect r="r" b="b" t="t" l="l"/>
              <a:pathLst>
                <a:path h="1882426" w="848599">
                  <a:moveTo>
                    <a:pt x="0" y="0"/>
                  </a:moveTo>
                  <a:lnTo>
                    <a:pt x="848599" y="0"/>
                  </a:lnTo>
                  <a:lnTo>
                    <a:pt x="848599" y="1882426"/>
                  </a:lnTo>
                  <a:lnTo>
                    <a:pt x="0" y="1882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-121827" b="0"/>
              </a:stretch>
            </a:blipFill>
          </p:spPr>
        </p:sp>
        <p:sp>
          <p:nvSpPr>
            <p:cNvPr name="Freeform 140" id="140"/>
            <p:cNvSpPr/>
            <p:nvPr/>
          </p:nvSpPr>
          <p:spPr>
            <a:xfrm flipH="false" flipV="false" rot="0">
              <a:off x="1448813" y="1385145"/>
              <a:ext cx="417258" cy="486598"/>
            </a:xfrm>
            <a:custGeom>
              <a:avLst/>
              <a:gdLst/>
              <a:ahLst/>
              <a:cxnLst/>
              <a:rect r="r" b="b" t="t" l="l"/>
              <a:pathLst>
                <a:path h="486598" w="417258">
                  <a:moveTo>
                    <a:pt x="0" y="0"/>
                  </a:moveTo>
                  <a:lnTo>
                    <a:pt x="417258" y="0"/>
                  </a:lnTo>
                  <a:lnTo>
                    <a:pt x="417258" y="486598"/>
                  </a:lnTo>
                  <a:lnTo>
                    <a:pt x="0" y="486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41" id="141"/>
            <p:cNvGrpSpPr/>
            <p:nvPr/>
          </p:nvGrpSpPr>
          <p:grpSpPr>
            <a:xfrm rot="0">
              <a:off x="1165712" y="2558999"/>
              <a:ext cx="71464" cy="820599"/>
              <a:chOff x="0" y="0"/>
              <a:chExt cx="166677" cy="1913890"/>
            </a:xfrm>
          </p:grpSpPr>
          <p:sp>
            <p:nvSpPr>
              <p:cNvPr name="Freeform 142" id="142"/>
              <p:cNvSpPr/>
              <p:nvPr/>
            </p:nvSpPr>
            <p:spPr>
              <a:xfrm flipH="false" flipV="false" rot="0">
                <a:off x="0" y="0"/>
                <a:ext cx="166677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166677">
                    <a:moveTo>
                      <a:pt x="0" y="0"/>
                    </a:moveTo>
                    <a:lnTo>
                      <a:pt x="166677" y="0"/>
                    </a:lnTo>
                    <a:lnTo>
                      <a:pt x="16667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AutoShape 143" id="143"/>
            <p:cNvSpPr/>
            <p:nvPr/>
          </p:nvSpPr>
          <p:spPr>
            <a:xfrm>
              <a:off x="695982" y="1660114"/>
              <a:ext cx="0" cy="311835"/>
            </a:xfrm>
            <a:prstGeom prst="line">
              <a:avLst/>
            </a:prstGeom>
            <a:ln cap="rnd" w="38100">
              <a:solidFill>
                <a:srgbClr val="444444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44" id="144"/>
            <p:cNvSpPr/>
            <p:nvPr/>
          </p:nvSpPr>
          <p:spPr>
            <a:xfrm flipH="false" flipV="false" rot="0">
              <a:off x="54766" y="0"/>
              <a:ext cx="1110946" cy="1719066"/>
            </a:xfrm>
            <a:custGeom>
              <a:avLst/>
              <a:gdLst/>
              <a:ahLst/>
              <a:cxnLst/>
              <a:rect r="r" b="b" t="t" l="l"/>
              <a:pathLst>
                <a:path h="1719066" w="1110946">
                  <a:moveTo>
                    <a:pt x="0" y="0"/>
                  </a:moveTo>
                  <a:lnTo>
                    <a:pt x="1110946" y="0"/>
                  </a:lnTo>
                  <a:lnTo>
                    <a:pt x="1110946" y="1719066"/>
                  </a:lnTo>
                  <a:lnTo>
                    <a:pt x="0" y="1719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45" id="145"/>
            <p:cNvSpPr/>
            <p:nvPr/>
          </p:nvSpPr>
          <p:spPr>
            <a:xfrm>
              <a:off x="502380" y="1971949"/>
              <a:ext cx="811918" cy="0"/>
            </a:xfrm>
            <a:prstGeom prst="line">
              <a:avLst/>
            </a:prstGeom>
            <a:ln cap="rnd" w="38100">
              <a:solidFill>
                <a:srgbClr val="444444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46" id="146"/>
            <p:cNvSpPr/>
            <p:nvPr/>
          </p:nvSpPr>
          <p:spPr>
            <a:xfrm flipH="true">
              <a:off x="11337" y="1009510"/>
              <a:ext cx="1407390" cy="2788032"/>
            </a:xfrm>
            <a:prstGeom prst="line">
              <a:avLst/>
            </a:prstGeom>
            <a:ln cap="rnd" w="25400">
              <a:solidFill>
                <a:srgbClr val="E0475A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47" id="147"/>
            <p:cNvGrpSpPr/>
            <p:nvPr/>
          </p:nvGrpSpPr>
          <p:grpSpPr>
            <a:xfrm rot="0">
              <a:off x="1387708" y="2321172"/>
              <a:ext cx="593797" cy="593797"/>
              <a:chOff x="0" y="0"/>
              <a:chExt cx="6350000" cy="6350000"/>
            </a:xfrm>
          </p:grpSpPr>
          <p:sp>
            <p:nvSpPr>
              <p:cNvPr name="Freeform 148" id="14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49" id="149"/>
            <p:cNvGrpSpPr/>
            <p:nvPr/>
          </p:nvGrpSpPr>
          <p:grpSpPr>
            <a:xfrm rot="0">
              <a:off x="1387708" y="2565858"/>
              <a:ext cx="593797" cy="683624"/>
              <a:chOff x="0" y="0"/>
              <a:chExt cx="6350000" cy="6350000"/>
            </a:xfrm>
          </p:grpSpPr>
          <p:sp>
            <p:nvSpPr>
              <p:cNvPr name="Freeform 150" id="15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1" id="151"/>
            <p:cNvGrpSpPr/>
            <p:nvPr/>
          </p:nvGrpSpPr>
          <p:grpSpPr>
            <a:xfrm rot="0">
              <a:off x="1226829" y="2456463"/>
              <a:ext cx="258441" cy="258441"/>
              <a:chOff x="0" y="0"/>
              <a:chExt cx="6350000" cy="6350000"/>
            </a:xfrm>
          </p:grpSpPr>
          <p:sp>
            <p:nvSpPr>
              <p:cNvPr name="Freeform 152" id="15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53" id="153"/>
            <p:cNvSpPr/>
            <p:nvPr/>
          </p:nvSpPr>
          <p:spPr>
            <a:xfrm flipH="false" flipV="false" rot="0">
              <a:off x="1201445" y="2431078"/>
              <a:ext cx="309211" cy="309211"/>
            </a:xfrm>
            <a:custGeom>
              <a:avLst/>
              <a:gdLst/>
              <a:ahLst/>
              <a:cxnLst/>
              <a:rect r="r" b="b" t="t" l="l"/>
              <a:pathLst>
                <a:path h="309211" w="309211">
                  <a:moveTo>
                    <a:pt x="0" y="0"/>
                  </a:moveTo>
                  <a:lnTo>
                    <a:pt x="309210" y="0"/>
                  </a:lnTo>
                  <a:lnTo>
                    <a:pt x="309210" y="309211"/>
                  </a:lnTo>
                  <a:lnTo>
                    <a:pt x="0" y="309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4" id="154"/>
            <p:cNvSpPr/>
            <p:nvPr/>
          </p:nvSpPr>
          <p:spPr>
            <a:xfrm flipH="false" flipV="false" rot="0">
              <a:off x="3076342" y="1952340"/>
              <a:ext cx="394904" cy="599475"/>
            </a:xfrm>
            <a:custGeom>
              <a:avLst/>
              <a:gdLst/>
              <a:ahLst/>
              <a:cxnLst/>
              <a:rect r="r" b="b" t="t" l="l"/>
              <a:pathLst>
                <a:path h="599475" w="394904">
                  <a:moveTo>
                    <a:pt x="0" y="0"/>
                  </a:moveTo>
                  <a:lnTo>
                    <a:pt x="394903" y="0"/>
                  </a:lnTo>
                  <a:lnTo>
                    <a:pt x="394903" y="599474"/>
                  </a:lnTo>
                  <a:lnTo>
                    <a:pt x="0" y="599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5" id="155"/>
          <p:cNvSpPr/>
          <p:nvPr/>
        </p:nvSpPr>
        <p:spPr>
          <a:xfrm flipH="false" flipV="false" rot="0">
            <a:off x="4793560" y="4173683"/>
            <a:ext cx="606183" cy="444029"/>
          </a:xfrm>
          <a:custGeom>
            <a:avLst/>
            <a:gdLst/>
            <a:ahLst/>
            <a:cxnLst/>
            <a:rect r="r" b="b" t="t" l="l"/>
            <a:pathLst>
              <a:path h="444029" w="606183">
                <a:moveTo>
                  <a:pt x="0" y="0"/>
                </a:moveTo>
                <a:lnTo>
                  <a:pt x="606183" y="0"/>
                </a:lnTo>
                <a:lnTo>
                  <a:pt x="606183" y="444030"/>
                </a:lnTo>
                <a:lnTo>
                  <a:pt x="0" y="44403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6" id="156"/>
          <p:cNvSpPr txBox="true"/>
          <p:nvPr/>
        </p:nvSpPr>
        <p:spPr>
          <a:xfrm rot="0">
            <a:off x="731520" y="661262"/>
            <a:ext cx="764343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EV charging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730174" y="3858112"/>
            <a:ext cx="1836435" cy="464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582" spc="79">
                <a:solidFill>
                  <a:srgbClr val="E0475A"/>
                </a:solidFill>
                <a:latin typeface="Libre Baskerville Bold"/>
              </a:rPr>
              <a:t>Collision/</a:t>
            </a:r>
          </a:p>
          <a:p>
            <a:pPr algn="ctr">
              <a:lnSpc>
                <a:spcPts val="1899"/>
              </a:lnSpc>
            </a:pPr>
            <a:r>
              <a:rPr lang="en-US" sz="1582" spc="79">
                <a:solidFill>
                  <a:srgbClr val="E0475A"/>
                </a:solidFill>
                <a:latin typeface="Libre Baskerville Bold"/>
              </a:rPr>
              <a:t>road debris 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2975844" y="3848058"/>
            <a:ext cx="1584546" cy="22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582" spc="79">
                <a:solidFill>
                  <a:srgbClr val="E0475A"/>
                </a:solidFill>
                <a:latin typeface="Libre Baskerville Bold"/>
              </a:rPr>
              <a:t>Submersion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730174" y="6346225"/>
            <a:ext cx="1584546" cy="22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582" spc="79">
                <a:solidFill>
                  <a:srgbClr val="E0475A"/>
                </a:solidFill>
                <a:latin typeface="Libre Baskerville Bold"/>
              </a:rPr>
              <a:t>Recall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2773029" y="6356280"/>
            <a:ext cx="1584546" cy="22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582" spc="79">
                <a:solidFill>
                  <a:srgbClr val="E0475A"/>
                </a:solidFill>
                <a:latin typeface="Libre Baskerville Bold"/>
              </a:rPr>
              <a:t>External fire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731520" y="1434617"/>
            <a:ext cx="8124079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>
                <a:solidFill>
                  <a:srgbClr val="444444"/>
                </a:solidFill>
                <a:latin typeface="Libre Baskerville"/>
              </a:rPr>
              <a:t>Compliant EV charging does NOT CAUSE battery fire - but connection to a damaged EV can. 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3345" y="1583756"/>
            <a:ext cx="8211114" cy="5255657"/>
          </a:xfrm>
          <a:custGeom>
            <a:avLst/>
            <a:gdLst/>
            <a:ahLst/>
            <a:cxnLst/>
            <a:rect r="r" b="b" t="t" l="l"/>
            <a:pathLst>
              <a:path h="5255657" w="8211114">
                <a:moveTo>
                  <a:pt x="0" y="0"/>
                </a:moveTo>
                <a:lnTo>
                  <a:pt x="8211114" y="0"/>
                </a:lnTo>
                <a:lnTo>
                  <a:pt x="8211114" y="5255657"/>
                </a:lnTo>
                <a:lnTo>
                  <a:pt x="0" y="525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34227" y="5414991"/>
            <a:ext cx="426148" cy="568197"/>
            <a:chOff x="0" y="0"/>
            <a:chExt cx="568197" cy="7575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8197" cy="757596"/>
            </a:xfrm>
            <a:custGeom>
              <a:avLst/>
              <a:gdLst/>
              <a:ahLst/>
              <a:cxnLst/>
              <a:rect r="r" b="b" t="t" l="l"/>
              <a:pathLst>
                <a:path h="757596" w="568197">
                  <a:moveTo>
                    <a:pt x="0" y="0"/>
                  </a:moveTo>
                  <a:lnTo>
                    <a:pt x="568197" y="0"/>
                  </a:lnTo>
                  <a:lnTo>
                    <a:pt x="568197" y="757596"/>
                  </a:lnTo>
                  <a:lnTo>
                    <a:pt x="0" y="75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96924" y="120471"/>
              <a:ext cx="374349" cy="374349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21629" y="91018"/>
              <a:ext cx="324940" cy="433253"/>
            </a:xfrm>
            <a:custGeom>
              <a:avLst/>
              <a:gdLst/>
              <a:ahLst/>
              <a:cxnLst/>
              <a:rect r="r" b="b" t="t" l="l"/>
              <a:pathLst>
                <a:path h="433253" w="324940">
                  <a:moveTo>
                    <a:pt x="0" y="0"/>
                  </a:moveTo>
                  <a:lnTo>
                    <a:pt x="324939" y="0"/>
                  </a:lnTo>
                  <a:lnTo>
                    <a:pt x="324939" y="433253"/>
                  </a:lnTo>
                  <a:lnTo>
                    <a:pt x="0" y="433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1520" y="661262"/>
            <a:ext cx="8396022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Risks amplified by proximity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02372" y="602605"/>
            <a:ext cx="748856" cy="998475"/>
            <a:chOff x="0" y="0"/>
            <a:chExt cx="998475" cy="13313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98475" cy="1331300"/>
            </a:xfrm>
            <a:custGeom>
              <a:avLst/>
              <a:gdLst/>
              <a:ahLst/>
              <a:cxnLst/>
              <a:rect r="r" b="b" t="t" l="l"/>
              <a:pathLst>
                <a:path h="1331300" w="998475">
                  <a:moveTo>
                    <a:pt x="0" y="0"/>
                  </a:moveTo>
                  <a:lnTo>
                    <a:pt x="998475" y="0"/>
                  </a:lnTo>
                  <a:lnTo>
                    <a:pt x="998475" y="1331300"/>
                  </a:lnTo>
                  <a:lnTo>
                    <a:pt x="0" y="133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70322" y="211699"/>
              <a:ext cx="657831" cy="657831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213734" y="159944"/>
              <a:ext cx="571006" cy="761342"/>
            </a:xfrm>
            <a:custGeom>
              <a:avLst/>
              <a:gdLst/>
              <a:ahLst/>
              <a:cxnLst/>
              <a:rect r="r" b="b" t="t" l="l"/>
              <a:pathLst>
                <a:path h="761342" w="571006">
                  <a:moveTo>
                    <a:pt x="0" y="0"/>
                  </a:moveTo>
                  <a:lnTo>
                    <a:pt x="571007" y="0"/>
                  </a:lnTo>
                  <a:lnTo>
                    <a:pt x="571007" y="761342"/>
                  </a:lnTo>
                  <a:lnTo>
                    <a:pt x="0" y="761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883965" y="5744788"/>
            <a:ext cx="6164367" cy="624230"/>
            <a:chOff x="0" y="0"/>
            <a:chExt cx="8219156" cy="83230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01920" cy="832307"/>
            </a:xfrm>
            <a:custGeom>
              <a:avLst/>
              <a:gdLst/>
              <a:ahLst/>
              <a:cxnLst/>
              <a:rect r="r" b="b" t="t" l="l"/>
              <a:pathLst>
                <a:path h="832307" w="5201920">
                  <a:moveTo>
                    <a:pt x="0" y="0"/>
                  </a:moveTo>
                  <a:lnTo>
                    <a:pt x="5201920" y="0"/>
                  </a:lnTo>
                  <a:lnTo>
                    <a:pt x="5201920" y="832307"/>
                  </a:lnTo>
                  <a:lnTo>
                    <a:pt x="0" y="832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17236" y="0"/>
              <a:ext cx="5201920" cy="832307"/>
            </a:xfrm>
            <a:custGeom>
              <a:avLst/>
              <a:gdLst/>
              <a:ahLst/>
              <a:cxnLst/>
              <a:rect r="r" b="b" t="t" l="l"/>
              <a:pathLst>
                <a:path h="832307" w="5201920">
                  <a:moveTo>
                    <a:pt x="0" y="0"/>
                  </a:moveTo>
                  <a:lnTo>
                    <a:pt x="5201920" y="0"/>
                  </a:lnTo>
                  <a:lnTo>
                    <a:pt x="5201920" y="832307"/>
                  </a:lnTo>
                  <a:lnTo>
                    <a:pt x="0" y="832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00173" y="2658338"/>
            <a:ext cx="7753253" cy="3518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5"/>
              </a:lnSpc>
            </a:pP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Unknown fire behaviour</a:t>
            </a: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Very difficult to extinguish (suppress, contain &amp; control)</a:t>
            </a: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 Longer duration incident</a:t>
            </a: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Post-incident actions</a:t>
            </a: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Involvement of specialist resources</a:t>
            </a: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Potential impact on aerodrome infrastructure</a:t>
            </a:r>
          </a:p>
          <a:p>
            <a:pPr algn="ctr">
              <a:lnSpc>
                <a:spcPts val="3535"/>
              </a:lnSpc>
            </a:pPr>
            <a:r>
              <a:rPr lang="en-US" sz="1963" spc="53">
                <a:solidFill>
                  <a:srgbClr val="000000"/>
                </a:solidFill>
                <a:latin typeface="Libre Baskerville"/>
              </a:rPr>
              <a:t>Longer airport disruptions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154" y="1980948"/>
            <a:ext cx="9441291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3600" spc="97">
                <a:solidFill>
                  <a:srgbClr val="000000"/>
                </a:solidFill>
                <a:latin typeface="Libre Baskerville"/>
              </a:rPr>
              <a:t>Consequences?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47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34227" y="5414991"/>
            <a:ext cx="426148" cy="568197"/>
            <a:chOff x="0" y="0"/>
            <a:chExt cx="568197" cy="7575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8197" cy="757596"/>
            </a:xfrm>
            <a:custGeom>
              <a:avLst/>
              <a:gdLst/>
              <a:ahLst/>
              <a:cxnLst/>
              <a:rect r="r" b="b" t="t" l="l"/>
              <a:pathLst>
                <a:path h="757596" w="568197">
                  <a:moveTo>
                    <a:pt x="0" y="0"/>
                  </a:moveTo>
                  <a:lnTo>
                    <a:pt x="568197" y="0"/>
                  </a:lnTo>
                  <a:lnTo>
                    <a:pt x="568197" y="757596"/>
                  </a:lnTo>
                  <a:lnTo>
                    <a:pt x="0" y="75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96924" y="120471"/>
              <a:ext cx="374349" cy="374349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21629" y="91018"/>
              <a:ext cx="324940" cy="433253"/>
            </a:xfrm>
            <a:custGeom>
              <a:avLst/>
              <a:gdLst/>
              <a:ahLst/>
              <a:cxnLst/>
              <a:rect r="r" b="b" t="t" l="l"/>
              <a:pathLst>
                <a:path h="433253" w="324940">
                  <a:moveTo>
                    <a:pt x="0" y="0"/>
                  </a:moveTo>
                  <a:lnTo>
                    <a:pt x="324939" y="0"/>
                  </a:lnTo>
                  <a:lnTo>
                    <a:pt x="324939" y="433253"/>
                  </a:lnTo>
                  <a:lnTo>
                    <a:pt x="0" y="433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31520" y="741045"/>
            <a:ext cx="819864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How do we START to reduce risk?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74287" y="1640308"/>
            <a:ext cx="8237397" cy="5374855"/>
          </a:xfrm>
          <a:custGeom>
            <a:avLst/>
            <a:gdLst/>
            <a:ahLst/>
            <a:cxnLst/>
            <a:rect r="r" b="b" t="t" l="l"/>
            <a:pathLst>
              <a:path h="5374855" w="8237397">
                <a:moveTo>
                  <a:pt x="0" y="0"/>
                </a:moveTo>
                <a:lnTo>
                  <a:pt x="8237396" y="0"/>
                </a:lnTo>
                <a:lnTo>
                  <a:pt x="8237396" y="5374855"/>
                </a:lnTo>
                <a:lnTo>
                  <a:pt x="0" y="5374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9393" y="538798"/>
            <a:ext cx="8692634" cy="106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Emergency management considerations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31520" y="2852682"/>
            <a:ext cx="2502708" cy="373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 Bold"/>
              </a:rPr>
              <a:t>Significant gaps </a:t>
            </a:r>
          </a:p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 Bold"/>
              </a:rPr>
              <a:t>in current legislation &amp; guidance</a:t>
            </a:r>
          </a:p>
          <a:p>
            <a:pPr algn="ctr">
              <a:lnSpc>
                <a:spcPts val="2156"/>
              </a:lnSpc>
            </a:pPr>
          </a:p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Airports cannot rely on solely meeting their legislative requirements; localised situational analysis &amp; assessment is required</a:t>
            </a:r>
          </a:p>
          <a:p>
            <a:pPr algn="ctr">
              <a:lnSpc>
                <a:spcPts val="2156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3600334" y="2852682"/>
            <a:ext cx="2501779" cy="346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 Bold"/>
              </a:rPr>
              <a:t>Risk profiles are not yet fully </a:t>
            </a:r>
          </a:p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 Bold"/>
              </a:rPr>
              <a:t>known or understood</a:t>
            </a:r>
          </a:p>
          <a:p>
            <a:pPr algn="ctr">
              <a:lnSpc>
                <a:spcPts val="2156"/>
              </a:lnSpc>
            </a:pPr>
          </a:p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 This represents a challenge for contemporary risk assessments and emergency management practices</a:t>
            </a:r>
          </a:p>
          <a:p>
            <a:pPr algn="ctr">
              <a:lnSpc>
                <a:spcPts val="2156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6468220" y="2852682"/>
            <a:ext cx="2553860" cy="320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 Bold"/>
              </a:rPr>
              <a:t>Potentially significant consequences emerging</a:t>
            </a:r>
          </a:p>
          <a:p>
            <a:pPr algn="ctr">
              <a:lnSpc>
                <a:spcPts val="2156"/>
              </a:lnSpc>
            </a:pPr>
          </a:p>
          <a:p>
            <a:pPr algn="ctr">
              <a:lnSpc>
                <a:spcPts val="2156"/>
              </a:lnSpc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There is limited real-world data to show us what impact an eGSE battery fire would have on aircraft </a:t>
            </a:r>
          </a:p>
          <a:p>
            <a:pPr algn="ctr">
              <a:lnSpc>
                <a:spcPts val="2156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4705706" y="1959613"/>
            <a:ext cx="400004" cy="533339"/>
            <a:chOff x="0" y="0"/>
            <a:chExt cx="533339" cy="711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339" cy="711119"/>
            </a:xfrm>
            <a:custGeom>
              <a:avLst/>
              <a:gdLst/>
              <a:ahLst/>
              <a:cxnLst/>
              <a:rect r="r" b="b" t="t" l="l"/>
              <a:pathLst>
                <a:path h="711119" w="533339">
                  <a:moveTo>
                    <a:pt x="0" y="0"/>
                  </a:moveTo>
                  <a:lnTo>
                    <a:pt x="533339" y="0"/>
                  </a:lnTo>
                  <a:lnTo>
                    <a:pt x="533339" y="711119"/>
                  </a:lnTo>
                  <a:lnTo>
                    <a:pt x="0" y="71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90978" y="113080"/>
              <a:ext cx="351383" cy="351383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14167" y="85435"/>
              <a:ext cx="305005" cy="406673"/>
            </a:xfrm>
            <a:custGeom>
              <a:avLst/>
              <a:gdLst/>
              <a:ahLst/>
              <a:cxnLst/>
              <a:rect r="r" b="b" t="t" l="l"/>
              <a:pathLst>
                <a:path h="406673" w="305005">
                  <a:moveTo>
                    <a:pt x="0" y="0"/>
                  </a:moveTo>
                  <a:lnTo>
                    <a:pt x="305005" y="0"/>
                  </a:lnTo>
                  <a:lnTo>
                    <a:pt x="305005" y="406673"/>
                  </a:lnTo>
                  <a:lnTo>
                    <a:pt x="0" y="406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545148" y="1959613"/>
            <a:ext cx="400004" cy="533339"/>
            <a:chOff x="0" y="0"/>
            <a:chExt cx="533339" cy="7111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33339" cy="711119"/>
            </a:xfrm>
            <a:custGeom>
              <a:avLst/>
              <a:gdLst/>
              <a:ahLst/>
              <a:cxnLst/>
              <a:rect r="r" b="b" t="t" l="l"/>
              <a:pathLst>
                <a:path h="711119" w="533339">
                  <a:moveTo>
                    <a:pt x="0" y="0"/>
                  </a:moveTo>
                  <a:lnTo>
                    <a:pt x="533339" y="0"/>
                  </a:lnTo>
                  <a:lnTo>
                    <a:pt x="533339" y="711119"/>
                  </a:lnTo>
                  <a:lnTo>
                    <a:pt x="0" y="71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0">
              <a:off x="90978" y="113080"/>
              <a:ext cx="351383" cy="351383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114167" y="85435"/>
              <a:ext cx="305005" cy="406673"/>
            </a:xfrm>
            <a:custGeom>
              <a:avLst/>
              <a:gdLst/>
              <a:ahLst/>
              <a:cxnLst/>
              <a:rect r="r" b="b" t="t" l="l"/>
              <a:pathLst>
                <a:path h="406673" w="305005">
                  <a:moveTo>
                    <a:pt x="0" y="0"/>
                  </a:moveTo>
                  <a:lnTo>
                    <a:pt x="305005" y="0"/>
                  </a:lnTo>
                  <a:lnTo>
                    <a:pt x="305005" y="406673"/>
                  </a:lnTo>
                  <a:lnTo>
                    <a:pt x="0" y="406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782872" y="1959613"/>
            <a:ext cx="400004" cy="533339"/>
            <a:chOff x="0" y="0"/>
            <a:chExt cx="533339" cy="71111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3339" cy="711119"/>
            </a:xfrm>
            <a:custGeom>
              <a:avLst/>
              <a:gdLst/>
              <a:ahLst/>
              <a:cxnLst/>
              <a:rect r="r" b="b" t="t" l="l"/>
              <a:pathLst>
                <a:path h="711119" w="533339">
                  <a:moveTo>
                    <a:pt x="0" y="0"/>
                  </a:moveTo>
                  <a:lnTo>
                    <a:pt x="533339" y="0"/>
                  </a:lnTo>
                  <a:lnTo>
                    <a:pt x="533339" y="711119"/>
                  </a:lnTo>
                  <a:lnTo>
                    <a:pt x="0" y="711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90978" y="113080"/>
              <a:ext cx="351383" cy="351383"/>
              <a:chOff x="0" y="0"/>
              <a:chExt cx="6350000" cy="6350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14167" y="85435"/>
              <a:ext cx="305005" cy="406673"/>
            </a:xfrm>
            <a:custGeom>
              <a:avLst/>
              <a:gdLst/>
              <a:ahLst/>
              <a:cxnLst/>
              <a:rect r="r" b="b" t="t" l="l"/>
              <a:pathLst>
                <a:path h="406673" w="305005">
                  <a:moveTo>
                    <a:pt x="0" y="0"/>
                  </a:moveTo>
                  <a:lnTo>
                    <a:pt x="305005" y="0"/>
                  </a:lnTo>
                  <a:lnTo>
                    <a:pt x="305005" y="406673"/>
                  </a:lnTo>
                  <a:lnTo>
                    <a:pt x="0" y="406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02372" y="1685634"/>
            <a:ext cx="748856" cy="998475"/>
            <a:chOff x="0" y="0"/>
            <a:chExt cx="998475" cy="13313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98475" cy="1331300"/>
            </a:xfrm>
            <a:custGeom>
              <a:avLst/>
              <a:gdLst/>
              <a:ahLst/>
              <a:cxnLst/>
              <a:rect r="r" b="b" t="t" l="l"/>
              <a:pathLst>
                <a:path h="1331300" w="998475">
                  <a:moveTo>
                    <a:pt x="0" y="0"/>
                  </a:moveTo>
                  <a:lnTo>
                    <a:pt x="998475" y="0"/>
                  </a:lnTo>
                  <a:lnTo>
                    <a:pt x="998475" y="1331300"/>
                  </a:lnTo>
                  <a:lnTo>
                    <a:pt x="0" y="133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170322" y="211699"/>
              <a:ext cx="657831" cy="657831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213734" y="159944"/>
              <a:ext cx="571006" cy="761342"/>
            </a:xfrm>
            <a:custGeom>
              <a:avLst/>
              <a:gdLst/>
              <a:ahLst/>
              <a:cxnLst/>
              <a:rect r="r" b="b" t="t" l="l"/>
              <a:pathLst>
                <a:path h="761342" w="571006">
                  <a:moveTo>
                    <a:pt x="0" y="0"/>
                  </a:moveTo>
                  <a:lnTo>
                    <a:pt x="571007" y="0"/>
                  </a:lnTo>
                  <a:lnTo>
                    <a:pt x="571007" y="761342"/>
                  </a:lnTo>
                  <a:lnTo>
                    <a:pt x="0" y="761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90754" y="2905416"/>
            <a:ext cx="8372093" cy="272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</a:p>
          <a:p>
            <a:pPr algn="ctr">
              <a:lnSpc>
                <a:spcPts val="4320"/>
              </a:lnSpc>
            </a:pPr>
            <a:r>
              <a:rPr lang="en-US" sz="3600" spc="82">
                <a:solidFill>
                  <a:srgbClr val="000000"/>
                </a:solidFill>
                <a:latin typeface="Libre Baskerville"/>
              </a:rPr>
              <a:t>Airports should focus on the reduction of risk, rather than an increase in resilience</a:t>
            </a:r>
          </a:p>
          <a:p>
            <a:pPr algn="ctr">
              <a:lnSpc>
                <a:spcPts val="4320"/>
              </a:lnSpc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7323" y="3311492"/>
            <a:ext cx="3356234" cy="2635634"/>
          </a:xfrm>
          <a:custGeom>
            <a:avLst/>
            <a:gdLst/>
            <a:ahLst/>
            <a:cxnLst/>
            <a:rect r="r" b="b" t="t" l="l"/>
            <a:pathLst>
              <a:path h="2635634" w="3356234">
                <a:moveTo>
                  <a:pt x="0" y="0"/>
                </a:moveTo>
                <a:lnTo>
                  <a:pt x="3356234" y="0"/>
                </a:lnTo>
                <a:lnTo>
                  <a:pt x="3356234" y="2635634"/>
                </a:lnTo>
                <a:lnTo>
                  <a:pt x="0" y="2635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30" t="0" r="-2017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2322" y="2956720"/>
            <a:ext cx="6448956" cy="3212753"/>
          </a:xfrm>
          <a:custGeom>
            <a:avLst/>
            <a:gdLst/>
            <a:ahLst/>
            <a:cxnLst/>
            <a:rect r="r" b="b" t="t" l="l"/>
            <a:pathLst>
              <a:path h="3212753" w="6448956">
                <a:moveTo>
                  <a:pt x="0" y="0"/>
                </a:moveTo>
                <a:lnTo>
                  <a:pt x="6448956" y="0"/>
                </a:lnTo>
                <a:lnTo>
                  <a:pt x="6448956" y="3212753"/>
                </a:lnTo>
                <a:lnTo>
                  <a:pt x="0" y="32127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71067" y="2645044"/>
            <a:ext cx="1980827" cy="1667405"/>
            <a:chOff x="0" y="0"/>
            <a:chExt cx="733640" cy="6175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3640" cy="617558"/>
            </a:xfrm>
            <a:custGeom>
              <a:avLst/>
              <a:gdLst/>
              <a:ahLst/>
              <a:cxnLst/>
              <a:rect r="r" b="b" t="t" l="l"/>
              <a:pathLst>
                <a:path h="617558" w="733640">
                  <a:moveTo>
                    <a:pt x="0" y="0"/>
                  </a:moveTo>
                  <a:lnTo>
                    <a:pt x="733640" y="0"/>
                  </a:lnTo>
                  <a:lnTo>
                    <a:pt x="733640" y="617558"/>
                  </a:lnTo>
                  <a:lnTo>
                    <a:pt x="0" y="6175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733640" cy="6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59393" y="74104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Take an holistic view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59393" y="1514657"/>
            <a:ext cx="8372093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76"/>
              </a:lnSpc>
            </a:pPr>
            <a:r>
              <a:rPr lang="en-US" sz="1896" spc="43">
                <a:solidFill>
                  <a:srgbClr val="000000"/>
                </a:solidFill>
                <a:latin typeface="Libre Baskerville"/>
              </a:rPr>
              <a:t>If we use electric ground service equipment (eGSE) &amp; airside charging, we should urgently consider: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9016" y="2940500"/>
            <a:ext cx="2426611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Design &amp; build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 In-built FPS for electrical fire, ERG, staff/responder training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22576" y="5052479"/>
            <a:ext cx="2519199" cy="1851207"/>
            <a:chOff x="0" y="0"/>
            <a:chExt cx="933037" cy="68563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33037" cy="685632"/>
            </a:xfrm>
            <a:custGeom>
              <a:avLst/>
              <a:gdLst/>
              <a:ahLst/>
              <a:cxnLst/>
              <a:rect r="r" b="b" t="t" l="l"/>
              <a:pathLst>
                <a:path h="685632" w="933037">
                  <a:moveTo>
                    <a:pt x="0" y="0"/>
                  </a:moveTo>
                  <a:lnTo>
                    <a:pt x="933037" y="0"/>
                  </a:lnTo>
                  <a:lnTo>
                    <a:pt x="933037" y="685632"/>
                  </a:lnTo>
                  <a:lnTo>
                    <a:pt x="0" y="6856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933037" cy="6856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22576" y="5218895"/>
            <a:ext cx="2426611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 Airside charging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Compliant, drive away protection, cable management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423308" y="2189786"/>
            <a:ext cx="2787655" cy="1533868"/>
            <a:chOff x="0" y="0"/>
            <a:chExt cx="1032465" cy="5680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32465" cy="568099"/>
            </a:xfrm>
            <a:custGeom>
              <a:avLst/>
              <a:gdLst/>
              <a:ahLst/>
              <a:cxnLst/>
              <a:rect r="r" b="b" t="t" l="l"/>
              <a:pathLst>
                <a:path h="568099" w="1032465">
                  <a:moveTo>
                    <a:pt x="0" y="0"/>
                  </a:moveTo>
                  <a:lnTo>
                    <a:pt x="1032465" y="0"/>
                  </a:lnTo>
                  <a:lnTo>
                    <a:pt x="1032465" y="568099"/>
                  </a:lnTo>
                  <a:lnTo>
                    <a:pt x="0" y="5680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1032465" cy="56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4423308" y="2376139"/>
            <a:ext cx="2787655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Daily use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Operating temperatures, times, when aircraft is at stand, exposure, maintenance schedule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326989" y="3572420"/>
            <a:ext cx="2194560" cy="1480060"/>
            <a:chOff x="0" y="0"/>
            <a:chExt cx="812800" cy="54817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548170"/>
            </a:xfrm>
            <a:custGeom>
              <a:avLst/>
              <a:gdLst/>
              <a:ahLst/>
              <a:cxnLst/>
              <a:rect r="r" b="b" t="t" l="l"/>
              <a:pathLst>
                <a:path h="548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48170"/>
                  </a:lnTo>
                  <a:lnTo>
                    <a:pt x="0" y="548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0"/>
              <a:ext cx="812800" cy="54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326989" y="3676664"/>
            <a:ext cx="2426611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Emergency management 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 ID incident, where to isolate, firefighter training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113683" y="5662138"/>
            <a:ext cx="2194560" cy="1480060"/>
            <a:chOff x="0" y="0"/>
            <a:chExt cx="812800" cy="5481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548170"/>
            </a:xfrm>
            <a:custGeom>
              <a:avLst/>
              <a:gdLst/>
              <a:ahLst/>
              <a:cxnLst/>
              <a:rect r="r" b="b" t="t" l="l"/>
              <a:pathLst>
                <a:path h="548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48170"/>
                  </a:lnTo>
                  <a:lnTo>
                    <a:pt x="0" y="548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0"/>
              <a:ext cx="812800" cy="54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113683" y="5766382"/>
            <a:ext cx="2426611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Post incident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Secondary ignition, removal, disposal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8775430" y="503726"/>
            <a:ext cx="493301" cy="657734"/>
            <a:chOff x="0" y="0"/>
            <a:chExt cx="657734" cy="87697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8" id="28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30" id="30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1520" y="1589371"/>
            <a:ext cx="8461392" cy="4870774"/>
            <a:chOff x="0" y="0"/>
            <a:chExt cx="11281856" cy="649436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2454265" y="814768"/>
              <a:ext cx="5735344" cy="495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540"/>
                </a:lnSpc>
              </a:pPr>
              <a:r>
                <a:rPr lang="en-US" sz="2823">
                  <a:solidFill>
                    <a:srgbClr val="E0475A"/>
                  </a:solidFill>
                  <a:latin typeface="Libre Baskerville"/>
                </a:rPr>
                <a:t>eGSE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5400000">
              <a:off x="2918877" y="2357268"/>
              <a:ext cx="650134" cy="3160361"/>
              <a:chOff x="0" y="0"/>
              <a:chExt cx="2354580" cy="11445833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00909C">
                  <a:alpha val="60000"/>
                </a:srgbClr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5400000">
              <a:off x="2918877" y="118116"/>
              <a:ext cx="650134" cy="3160361"/>
              <a:chOff x="0" y="0"/>
              <a:chExt cx="2354580" cy="1144583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00909C">
                  <a:alpha val="89804"/>
                </a:srgbClr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5400000">
              <a:off x="2918877" y="3103652"/>
              <a:ext cx="650134" cy="3160361"/>
              <a:chOff x="0" y="0"/>
              <a:chExt cx="2354580" cy="1144583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00909C">
                  <a:alpha val="49804"/>
                </a:srgbClr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5400000">
              <a:off x="2918877" y="1610884"/>
              <a:ext cx="650134" cy="3160361"/>
              <a:chOff x="0" y="0"/>
              <a:chExt cx="2354580" cy="11445833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00909C">
                  <a:alpha val="69804"/>
                </a:srgbClr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5400000">
              <a:off x="2918877" y="864500"/>
              <a:ext cx="650134" cy="3160361"/>
              <a:chOff x="0" y="0"/>
              <a:chExt cx="2354580" cy="1144583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00909C">
                  <a:alpha val="80000"/>
                </a:srgbClr>
              </a:solidFill>
            </p:spPr>
          </p:sp>
        </p:grpSp>
        <p:grpSp>
          <p:nvGrpSpPr>
            <p:cNvPr name="Group 14" id="14"/>
            <p:cNvGrpSpPr/>
            <p:nvPr/>
          </p:nvGrpSpPr>
          <p:grpSpPr>
            <a:xfrm rot="5400000">
              <a:off x="2918877" y="-628268"/>
              <a:ext cx="650134" cy="3160361"/>
              <a:chOff x="0" y="0"/>
              <a:chExt cx="2354580" cy="11445833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00909C"/>
              </a:solidFill>
            </p:spPr>
          </p:sp>
        </p:grpSp>
        <p:grpSp>
          <p:nvGrpSpPr>
            <p:cNvPr name="Group 16" id="16"/>
            <p:cNvGrpSpPr/>
            <p:nvPr/>
          </p:nvGrpSpPr>
          <p:grpSpPr>
            <a:xfrm rot="-5400000">
              <a:off x="7663537" y="2357268"/>
              <a:ext cx="650134" cy="3160361"/>
              <a:chOff x="0" y="0"/>
              <a:chExt cx="2354580" cy="1144583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E0475A">
                  <a:alpha val="60000"/>
                </a:srgbClr>
              </a:solidFill>
            </p:spPr>
          </p:sp>
        </p:grpSp>
        <p:grpSp>
          <p:nvGrpSpPr>
            <p:cNvPr name="Group 18" id="18"/>
            <p:cNvGrpSpPr/>
            <p:nvPr/>
          </p:nvGrpSpPr>
          <p:grpSpPr>
            <a:xfrm rot="-5400000">
              <a:off x="7663537" y="118116"/>
              <a:ext cx="650134" cy="3160361"/>
              <a:chOff x="0" y="0"/>
              <a:chExt cx="2354580" cy="11445833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E0475A">
                  <a:alpha val="89804"/>
                </a:srgbClr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-5400000">
              <a:off x="7663537" y="3103652"/>
              <a:ext cx="650134" cy="3160361"/>
              <a:chOff x="0" y="0"/>
              <a:chExt cx="2354580" cy="11445833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E0475A">
                  <a:alpha val="49804"/>
                </a:srgbClr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-5400000">
              <a:off x="7663537" y="1610884"/>
              <a:ext cx="650134" cy="3160361"/>
              <a:chOff x="0" y="0"/>
              <a:chExt cx="2354580" cy="11445833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E0475A">
                  <a:alpha val="69804"/>
                </a:srgbClr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-5400000">
              <a:off x="7663537" y="864500"/>
              <a:ext cx="650134" cy="3160361"/>
              <a:chOff x="0" y="0"/>
              <a:chExt cx="2354580" cy="11445833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E0475A">
                  <a:alpha val="80000"/>
                </a:srgbClr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-5400000">
              <a:off x="7663537" y="-628268"/>
              <a:ext cx="650134" cy="3160361"/>
              <a:chOff x="0" y="0"/>
              <a:chExt cx="2354580" cy="11445833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353310" cy="11445833"/>
              </a:xfrm>
              <a:custGeom>
                <a:avLst/>
                <a:gdLst/>
                <a:ahLst/>
                <a:cxnLst/>
                <a:rect r="r" b="b" t="t" l="l"/>
                <a:pathLst>
                  <a:path h="11445833" w="2353310">
                    <a:moveTo>
                      <a:pt x="784860" y="11378523"/>
                    </a:moveTo>
                    <a:cubicBezTo>
                      <a:pt x="905510" y="11419163"/>
                      <a:pt x="1042670" y="11445833"/>
                      <a:pt x="1177290" y="11445833"/>
                    </a:cubicBezTo>
                    <a:cubicBezTo>
                      <a:pt x="1311910" y="11445833"/>
                      <a:pt x="1441450" y="11422973"/>
                      <a:pt x="1560830" y="11382333"/>
                    </a:cubicBezTo>
                    <a:cubicBezTo>
                      <a:pt x="1563370" y="11381063"/>
                      <a:pt x="1565910" y="11381063"/>
                      <a:pt x="1568450" y="11379793"/>
                    </a:cubicBezTo>
                    <a:cubicBezTo>
                      <a:pt x="2016760" y="11217233"/>
                      <a:pt x="2346960" y="10787973"/>
                      <a:pt x="2353310" y="1025993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252065"/>
                    </a:lnTo>
                    <a:cubicBezTo>
                      <a:pt x="6350" y="10790513"/>
                      <a:pt x="331470" y="11219773"/>
                      <a:pt x="784860" y="11378523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5400000">
              <a:off x="2086995" y="3757236"/>
              <a:ext cx="650134" cy="4824124"/>
              <a:chOff x="0" y="0"/>
              <a:chExt cx="2354580" cy="17471458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353310" cy="17471459"/>
              </a:xfrm>
              <a:custGeom>
                <a:avLst/>
                <a:gdLst/>
                <a:ahLst/>
                <a:cxnLst/>
                <a:rect r="r" b="b" t="t" l="l"/>
                <a:pathLst>
                  <a:path h="17471459" w="2353310">
                    <a:moveTo>
                      <a:pt x="784860" y="17404149"/>
                    </a:moveTo>
                    <a:cubicBezTo>
                      <a:pt x="905510" y="17444788"/>
                      <a:pt x="1042670" y="17471459"/>
                      <a:pt x="1177290" y="17471459"/>
                    </a:cubicBezTo>
                    <a:cubicBezTo>
                      <a:pt x="1311910" y="17471459"/>
                      <a:pt x="1441450" y="17448599"/>
                      <a:pt x="1560830" y="17407959"/>
                    </a:cubicBezTo>
                    <a:cubicBezTo>
                      <a:pt x="1563370" y="17406688"/>
                      <a:pt x="1565910" y="17406688"/>
                      <a:pt x="1568450" y="17405418"/>
                    </a:cubicBezTo>
                    <a:cubicBezTo>
                      <a:pt x="2016760" y="17242859"/>
                      <a:pt x="2346960" y="16813599"/>
                      <a:pt x="2353310" y="1626701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6254515"/>
                    </a:lnTo>
                    <a:cubicBezTo>
                      <a:pt x="6350" y="16816138"/>
                      <a:pt x="331470" y="17245399"/>
                      <a:pt x="784860" y="17404149"/>
                    </a:cubicBezTo>
                    <a:close/>
                  </a:path>
                </a:pathLst>
              </a:custGeom>
              <a:solidFill>
                <a:srgbClr val="FAAE2E"/>
              </a:solidFill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1663763" y="6041683"/>
              <a:ext cx="2871324" cy="288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722"/>
                </a:lnSpc>
              </a:pPr>
              <a:r>
                <a:rPr lang="en-US" sz="1435">
                  <a:solidFill>
                    <a:srgbClr val="3D3D3D"/>
                  </a:solidFill>
                  <a:latin typeface="Muli Bold"/>
                </a:rPr>
                <a:t>ESCALATIONS</a:t>
              </a:r>
            </a:p>
          </p:txBody>
        </p:sp>
        <p:sp>
          <p:nvSpPr>
            <p:cNvPr name="Freeform 31" id="31"/>
            <p:cNvSpPr/>
            <p:nvPr/>
          </p:nvSpPr>
          <p:spPr>
            <a:xfrm flipH="false" flipV="false" rot="5400000">
              <a:off x="1796181" y="3451235"/>
              <a:ext cx="5981202" cy="93992"/>
            </a:xfrm>
            <a:custGeom>
              <a:avLst/>
              <a:gdLst/>
              <a:ahLst/>
              <a:cxnLst/>
              <a:rect r="r" b="b" t="t" l="l"/>
              <a:pathLst>
                <a:path h="93992" w="5981202">
                  <a:moveTo>
                    <a:pt x="0" y="0"/>
                  </a:moveTo>
                  <a:lnTo>
                    <a:pt x="5981202" y="0"/>
                  </a:lnTo>
                  <a:lnTo>
                    <a:pt x="5981202" y="93992"/>
                  </a:lnTo>
                  <a:lnTo>
                    <a:pt x="0" y="9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114768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-5400000">
              <a:off x="2975544" y="2740568"/>
              <a:ext cx="5305330" cy="713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09"/>
                </a:lnSpc>
              </a:pPr>
              <a:r>
                <a:rPr lang="en-US" sz="1674">
                  <a:solidFill>
                    <a:srgbClr val="E0475A"/>
                  </a:solidFill>
                  <a:latin typeface="Libre Baskerville Bold"/>
                </a:rPr>
                <a:t>LITHIUM ION BATTERY</a:t>
              </a:r>
            </a:p>
            <a:p>
              <a:pPr>
                <a:lnSpc>
                  <a:spcPts val="2296"/>
                </a:lnSpc>
              </a:pPr>
              <a:r>
                <a:rPr lang="en-US" sz="1913">
                  <a:solidFill>
                    <a:srgbClr val="E0475A"/>
                  </a:solidFill>
                  <a:latin typeface="Libre Baskerville Bold"/>
                </a:rPr>
                <a:t>THERMAL RUNAWAY</a:t>
              </a:r>
            </a:p>
          </p:txBody>
        </p:sp>
        <p:sp>
          <p:nvSpPr>
            <p:cNvPr name="Freeform 33" id="33"/>
            <p:cNvSpPr/>
            <p:nvPr/>
          </p:nvSpPr>
          <p:spPr>
            <a:xfrm flipH="false" flipV="true" rot="5400000">
              <a:off x="3464818" y="3451235"/>
              <a:ext cx="5981202" cy="93992"/>
            </a:xfrm>
            <a:custGeom>
              <a:avLst/>
              <a:gdLst/>
              <a:ahLst/>
              <a:cxnLst/>
              <a:rect r="r" b="b" t="t" l="l"/>
              <a:pathLst>
                <a:path h="93992" w="5981202">
                  <a:moveTo>
                    <a:pt x="0" y="93992"/>
                  </a:moveTo>
                  <a:lnTo>
                    <a:pt x="5981202" y="93992"/>
                  </a:lnTo>
                  <a:lnTo>
                    <a:pt x="5981202" y="0"/>
                  </a:lnTo>
                  <a:lnTo>
                    <a:pt x="0" y="0"/>
                  </a:lnTo>
                  <a:lnTo>
                    <a:pt x="0" y="93992"/>
                  </a:lnTo>
                  <a:close/>
                </a:path>
              </a:pathLst>
            </a:custGeom>
            <a:blipFill>
              <a:blip r:embed="rId3">
                <a:alphaModFix amt="4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114768" r="0" b="0"/>
              </a:stretch>
            </a:blipFill>
          </p:spPr>
        </p:sp>
        <p:grpSp>
          <p:nvGrpSpPr>
            <p:cNvPr name="Group 34" id="34"/>
            <p:cNvGrpSpPr/>
            <p:nvPr/>
          </p:nvGrpSpPr>
          <p:grpSpPr>
            <a:xfrm rot="5400000">
              <a:off x="2086995" y="3013036"/>
              <a:ext cx="650134" cy="4824124"/>
              <a:chOff x="0" y="0"/>
              <a:chExt cx="2354580" cy="17471458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2353310" cy="17471459"/>
              </a:xfrm>
              <a:custGeom>
                <a:avLst/>
                <a:gdLst/>
                <a:ahLst/>
                <a:cxnLst/>
                <a:rect r="r" b="b" t="t" l="l"/>
                <a:pathLst>
                  <a:path h="17471459" w="2353310">
                    <a:moveTo>
                      <a:pt x="784860" y="17404149"/>
                    </a:moveTo>
                    <a:cubicBezTo>
                      <a:pt x="905510" y="17444788"/>
                      <a:pt x="1042670" y="17471459"/>
                      <a:pt x="1177290" y="17471459"/>
                    </a:cubicBezTo>
                    <a:cubicBezTo>
                      <a:pt x="1311910" y="17471459"/>
                      <a:pt x="1441450" y="17448599"/>
                      <a:pt x="1560830" y="17407959"/>
                    </a:cubicBezTo>
                    <a:cubicBezTo>
                      <a:pt x="1563370" y="17406688"/>
                      <a:pt x="1565910" y="17406688"/>
                      <a:pt x="1568450" y="17405418"/>
                    </a:cubicBezTo>
                    <a:cubicBezTo>
                      <a:pt x="2016760" y="17242859"/>
                      <a:pt x="2346960" y="16813599"/>
                      <a:pt x="2353310" y="1626701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6254515"/>
                    </a:lnTo>
                    <a:cubicBezTo>
                      <a:pt x="6350" y="16816138"/>
                      <a:pt x="331470" y="17245399"/>
                      <a:pt x="784860" y="17404149"/>
                    </a:cubicBezTo>
                    <a:close/>
                  </a:path>
                </a:pathLst>
              </a:custGeom>
              <a:solidFill>
                <a:srgbClr val="47E0CD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-5400000">
              <a:off x="8507353" y="3001102"/>
              <a:ext cx="650134" cy="4847994"/>
              <a:chOff x="0" y="0"/>
              <a:chExt cx="2354580" cy="17557907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2353310" cy="17557908"/>
              </a:xfrm>
              <a:custGeom>
                <a:avLst/>
                <a:gdLst/>
                <a:ahLst/>
                <a:cxnLst/>
                <a:rect r="r" b="b" t="t" l="l"/>
                <a:pathLst>
                  <a:path h="17557908" w="2353310">
                    <a:moveTo>
                      <a:pt x="784860" y="17490598"/>
                    </a:moveTo>
                    <a:cubicBezTo>
                      <a:pt x="905510" y="17531237"/>
                      <a:pt x="1042670" y="17557908"/>
                      <a:pt x="1177290" y="17557908"/>
                    </a:cubicBezTo>
                    <a:cubicBezTo>
                      <a:pt x="1311910" y="17557908"/>
                      <a:pt x="1441450" y="17535048"/>
                      <a:pt x="1560830" y="17494408"/>
                    </a:cubicBezTo>
                    <a:cubicBezTo>
                      <a:pt x="1563370" y="17493137"/>
                      <a:pt x="1565910" y="17493137"/>
                      <a:pt x="1568450" y="17491867"/>
                    </a:cubicBezTo>
                    <a:cubicBezTo>
                      <a:pt x="2016760" y="17329308"/>
                      <a:pt x="2346960" y="16900048"/>
                      <a:pt x="2353310" y="16353202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6340632"/>
                    </a:lnTo>
                    <a:cubicBezTo>
                      <a:pt x="6350" y="16902587"/>
                      <a:pt x="331470" y="17331848"/>
                      <a:pt x="784860" y="17490598"/>
                    </a:cubicBezTo>
                    <a:close/>
                  </a:path>
                </a:pathLst>
              </a:custGeom>
              <a:solidFill>
                <a:srgbClr val="E43E89"/>
              </a:solidFill>
            </p:spPr>
          </p:sp>
        </p:grpSp>
        <p:sp>
          <p:nvSpPr>
            <p:cNvPr name="Freeform 38" id="38"/>
            <p:cNvSpPr/>
            <p:nvPr/>
          </p:nvSpPr>
          <p:spPr>
            <a:xfrm flipH="false" flipV="false" rot="0">
              <a:off x="5514748" y="1485688"/>
              <a:ext cx="84684" cy="13232"/>
            </a:xfrm>
            <a:custGeom>
              <a:avLst/>
              <a:gdLst/>
              <a:ahLst/>
              <a:cxnLst/>
              <a:rect r="r" b="b" t="t" l="l"/>
              <a:pathLst>
                <a:path h="13232" w="84684">
                  <a:moveTo>
                    <a:pt x="0" y="0"/>
                  </a:moveTo>
                  <a:lnTo>
                    <a:pt x="84684" y="0"/>
                  </a:lnTo>
                  <a:lnTo>
                    <a:pt x="84684" y="13232"/>
                  </a:lnTo>
                  <a:lnTo>
                    <a:pt x="0" y="13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true" rot="-6734380">
              <a:off x="5325889" y="202006"/>
              <a:ext cx="634716" cy="479210"/>
            </a:xfrm>
            <a:custGeom>
              <a:avLst/>
              <a:gdLst/>
              <a:ahLst/>
              <a:cxnLst/>
              <a:rect r="r" b="b" t="t" l="l"/>
              <a:pathLst>
                <a:path h="479210" w="634716">
                  <a:moveTo>
                    <a:pt x="0" y="479211"/>
                  </a:moveTo>
                  <a:lnTo>
                    <a:pt x="634716" y="479211"/>
                  </a:lnTo>
                  <a:lnTo>
                    <a:pt x="634716" y="0"/>
                  </a:lnTo>
                  <a:lnTo>
                    <a:pt x="0" y="0"/>
                  </a:lnTo>
                  <a:lnTo>
                    <a:pt x="0" y="479211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3307245">
              <a:off x="5338035" y="455517"/>
              <a:ext cx="399876" cy="301906"/>
            </a:xfrm>
            <a:custGeom>
              <a:avLst/>
              <a:gdLst/>
              <a:ahLst/>
              <a:cxnLst/>
              <a:rect r="r" b="b" t="t" l="l"/>
              <a:pathLst>
                <a:path h="301906" w="399876">
                  <a:moveTo>
                    <a:pt x="0" y="0"/>
                  </a:moveTo>
                  <a:lnTo>
                    <a:pt x="399875" y="0"/>
                  </a:lnTo>
                  <a:lnTo>
                    <a:pt x="399875" y="301906"/>
                  </a:lnTo>
                  <a:lnTo>
                    <a:pt x="0" y="301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0">
              <a:off x="5518903" y="837703"/>
              <a:ext cx="76919" cy="71375"/>
              <a:chOff x="0" y="0"/>
              <a:chExt cx="711701" cy="6604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5453938" y="862221"/>
              <a:ext cx="206849" cy="71375"/>
              <a:chOff x="0" y="0"/>
              <a:chExt cx="1913890" cy="6604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ED412B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5453938" y="931709"/>
              <a:ext cx="206849" cy="638585"/>
              <a:chOff x="0" y="0"/>
              <a:chExt cx="1913890" cy="5908574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ED412B"/>
              </a:solidFill>
            </p:spPr>
          </p:sp>
        </p:grpSp>
        <p:sp>
          <p:nvSpPr>
            <p:cNvPr name="Freeform 47" id="47"/>
            <p:cNvSpPr/>
            <p:nvPr/>
          </p:nvSpPr>
          <p:spPr>
            <a:xfrm flipH="false" flipV="false" rot="0">
              <a:off x="5520697" y="984915"/>
              <a:ext cx="72787" cy="72787"/>
            </a:xfrm>
            <a:custGeom>
              <a:avLst/>
              <a:gdLst/>
              <a:ahLst/>
              <a:cxnLst/>
              <a:rect r="r" b="b" t="t" l="l"/>
              <a:pathLst>
                <a:path h="72787" w="72787">
                  <a:moveTo>
                    <a:pt x="0" y="0"/>
                  </a:moveTo>
                  <a:lnTo>
                    <a:pt x="72787" y="0"/>
                  </a:lnTo>
                  <a:lnTo>
                    <a:pt x="72787" y="72786"/>
                  </a:lnTo>
                  <a:lnTo>
                    <a:pt x="0" y="72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5472017" y="1175044"/>
              <a:ext cx="170691" cy="151915"/>
            </a:xfrm>
            <a:custGeom>
              <a:avLst/>
              <a:gdLst/>
              <a:ahLst/>
              <a:cxnLst/>
              <a:rect r="r" b="b" t="t" l="l"/>
              <a:pathLst>
                <a:path h="151915" w="170691">
                  <a:moveTo>
                    <a:pt x="0" y="0"/>
                  </a:moveTo>
                  <a:lnTo>
                    <a:pt x="170691" y="0"/>
                  </a:lnTo>
                  <a:lnTo>
                    <a:pt x="170691" y="151915"/>
                  </a:lnTo>
                  <a:lnTo>
                    <a:pt x="0" y="151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49" id="49"/>
            <p:cNvPicPr>
              <a:picLocks noChangeAspect="true"/>
            </p:cNvPicPr>
            <p:nvPr/>
          </p:nvPicPr>
          <p:blipFill>
            <a:blip r:embed="rId13"/>
            <a:srcRect l="0" t="0" r="0" b="0"/>
            <a:stretch>
              <a:fillRect/>
            </a:stretch>
          </p:blipFill>
          <p:spPr>
            <a:xfrm flipH="false" flipV="false" rot="0">
              <a:off x="5453938" y="0"/>
              <a:ext cx="217301" cy="814567"/>
            </a:xfrm>
            <a:prstGeom prst="rect">
              <a:avLst/>
            </a:prstGeom>
          </p:spPr>
        </p:pic>
        <p:sp>
          <p:nvSpPr>
            <p:cNvPr name="TextBox 50" id="50"/>
            <p:cNvSpPr txBox="true"/>
            <p:nvPr/>
          </p:nvSpPr>
          <p:spPr>
            <a:xfrm rot="0">
              <a:off x="1663763" y="3685000"/>
              <a:ext cx="2871324" cy="4977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Exposure of eGSE EVSE to fluids, weather, damage 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1663763" y="1570294"/>
              <a:ext cx="2871324" cy="248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Design of eGSE by OEM 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1897791" y="4434939"/>
              <a:ext cx="2637296" cy="4977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Awareness of risks &amp; hazards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1671010" y="2942171"/>
              <a:ext cx="2871324" cy="4977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eGSE EVSE proximity, use &amp; Maintenance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1663763" y="2311948"/>
              <a:ext cx="2871324" cy="248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Design of EVSE by OEM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1663763" y="823910"/>
              <a:ext cx="2871324" cy="317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19"/>
                </a:lnSpc>
              </a:pPr>
              <a:r>
                <a:rPr lang="en-US" sz="1599">
                  <a:solidFill>
                    <a:srgbClr val="FFFFFF"/>
                  </a:solidFill>
                  <a:latin typeface="Muli Heavy"/>
                </a:rPr>
                <a:t>THREATS</a:t>
              </a:r>
            </a:p>
          </p:txBody>
        </p:sp>
        <p:sp>
          <p:nvSpPr>
            <p:cNvPr name="TextBox 56" id="56"/>
            <p:cNvSpPr txBox="true"/>
            <p:nvPr/>
          </p:nvSpPr>
          <p:spPr>
            <a:xfrm rot="0">
              <a:off x="6690214" y="3809446"/>
              <a:ext cx="2871324" cy="248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Loss of infrastructure</a:t>
              </a:r>
            </a:p>
          </p:txBody>
        </p:sp>
        <p:sp>
          <p:nvSpPr>
            <p:cNvPr name="TextBox 57" id="57"/>
            <p:cNvSpPr txBox="true"/>
            <p:nvPr/>
          </p:nvSpPr>
          <p:spPr>
            <a:xfrm rot="0">
              <a:off x="6690214" y="1570294"/>
              <a:ext cx="2871324" cy="248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Fatality / injury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6690214" y="4427828"/>
              <a:ext cx="2871324" cy="4977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Impact on community &amp; environment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6690214" y="3073520"/>
              <a:ext cx="2871324" cy="248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Loss of equipment / property</a:t>
              </a:r>
            </a:p>
          </p:txBody>
        </p:sp>
        <p:sp>
          <p:nvSpPr>
            <p:cNvPr name="TextBox 60" id="60"/>
            <p:cNvSpPr txBox="true"/>
            <p:nvPr/>
          </p:nvSpPr>
          <p:spPr>
            <a:xfrm rot="0">
              <a:off x="6690214" y="2316678"/>
              <a:ext cx="2871324" cy="248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511"/>
                </a:lnSpc>
              </a:pPr>
              <a:r>
                <a:rPr lang="en-US" sz="1259">
                  <a:solidFill>
                    <a:srgbClr val="3D3D3D"/>
                  </a:solidFill>
                  <a:latin typeface="Muli"/>
                </a:rPr>
                <a:t>Impact on ramp ops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6697460" y="823910"/>
              <a:ext cx="2871324" cy="317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19"/>
                </a:lnSpc>
              </a:pPr>
              <a:r>
                <a:rPr lang="en-US" sz="1599">
                  <a:solidFill>
                    <a:srgbClr val="FFFFFF"/>
                  </a:solidFill>
                  <a:latin typeface="Muli Heavy"/>
                </a:rPr>
                <a:t>CONSEQUENCES</a:t>
              </a: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1663763" y="5297484"/>
              <a:ext cx="2871324" cy="288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722"/>
                </a:lnSpc>
              </a:pPr>
              <a:r>
                <a:rPr lang="en-US" sz="1435">
                  <a:solidFill>
                    <a:srgbClr val="3D3D3D"/>
                  </a:solidFill>
                  <a:latin typeface="Muli Bold"/>
                </a:rPr>
                <a:t>PREVENT / PREPARE</a:t>
              </a:r>
            </a:p>
          </p:txBody>
        </p:sp>
        <p:sp>
          <p:nvSpPr>
            <p:cNvPr name="TextBox 63" id="63"/>
            <p:cNvSpPr txBox="true"/>
            <p:nvPr/>
          </p:nvSpPr>
          <p:spPr>
            <a:xfrm rot="0">
              <a:off x="6690214" y="5300652"/>
              <a:ext cx="2871324" cy="288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722"/>
                </a:lnSpc>
              </a:pPr>
              <a:r>
                <a:rPr lang="en-US" sz="1435">
                  <a:solidFill>
                    <a:srgbClr val="3D3D3D"/>
                  </a:solidFill>
                  <a:latin typeface="Muli Bold"/>
                </a:rPr>
                <a:t>RESPOND / RECOVER</a:t>
              </a:r>
            </a:p>
          </p:txBody>
        </p:sp>
        <p:grpSp>
          <p:nvGrpSpPr>
            <p:cNvPr name="Group 64" id="64"/>
            <p:cNvGrpSpPr/>
            <p:nvPr/>
          </p:nvGrpSpPr>
          <p:grpSpPr>
            <a:xfrm rot="-5400000">
              <a:off x="8532792" y="3739768"/>
              <a:ext cx="650134" cy="4847994"/>
              <a:chOff x="0" y="0"/>
              <a:chExt cx="2354580" cy="17557907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2353310" cy="17557908"/>
              </a:xfrm>
              <a:custGeom>
                <a:avLst/>
                <a:gdLst/>
                <a:ahLst/>
                <a:cxnLst/>
                <a:rect r="r" b="b" t="t" l="l"/>
                <a:pathLst>
                  <a:path h="17557908" w="2353310">
                    <a:moveTo>
                      <a:pt x="784860" y="17490598"/>
                    </a:moveTo>
                    <a:cubicBezTo>
                      <a:pt x="905510" y="17531237"/>
                      <a:pt x="1042670" y="17557908"/>
                      <a:pt x="1177290" y="17557908"/>
                    </a:cubicBezTo>
                    <a:cubicBezTo>
                      <a:pt x="1311910" y="17557908"/>
                      <a:pt x="1441450" y="17535048"/>
                      <a:pt x="1560830" y="17494408"/>
                    </a:cubicBezTo>
                    <a:cubicBezTo>
                      <a:pt x="1563370" y="17493137"/>
                      <a:pt x="1565910" y="17493137"/>
                      <a:pt x="1568450" y="17491867"/>
                    </a:cubicBezTo>
                    <a:cubicBezTo>
                      <a:pt x="2016760" y="17329308"/>
                      <a:pt x="2346960" y="16900048"/>
                      <a:pt x="2353310" y="16353202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6340632"/>
                    </a:lnTo>
                    <a:cubicBezTo>
                      <a:pt x="6350" y="16902587"/>
                      <a:pt x="331470" y="17331848"/>
                      <a:pt x="784860" y="17490598"/>
                    </a:cubicBezTo>
                    <a:close/>
                  </a:path>
                </a:pathLst>
              </a:custGeom>
              <a:solidFill>
                <a:srgbClr val="FAAE2E"/>
              </a:solidFill>
            </p:spPr>
          </p:sp>
        </p:grpSp>
        <p:sp>
          <p:nvSpPr>
            <p:cNvPr name="TextBox 66" id="66"/>
            <p:cNvSpPr txBox="true"/>
            <p:nvPr/>
          </p:nvSpPr>
          <p:spPr>
            <a:xfrm rot="0">
              <a:off x="6697460" y="6037895"/>
              <a:ext cx="2871324" cy="288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722"/>
                </a:lnSpc>
              </a:pPr>
              <a:r>
                <a:rPr lang="en-US" sz="1435">
                  <a:solidFill>
                    <a:srgbClr val="3D3D3D"/>
                  </a:solidFill>
                  <a:latin typeface="Muli Bold"/>
                </a:rPr>
                <a:t>ESCALATIONS</a:t>
              </a:r>
            </a:p>
          </p:txBody>
        </p:sp>
      </p:grpSp>
      <p:sp>
        <p:nvSpPr>
          <p:cNvPr name="TextBox 67" id="67"/>
          <p:cNvSpPr txBox="true"/>
          <p:nvPr/>
        </p:nvSpPr>
        <p:spPr>
          <a:xfrm rot="0">
            <a:off x="615899" y="633078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Threats / Consequences 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8775430" y="503726"/>
            <a:ext cx="493301" cy="657734"/>
            <a:chOff x="0" y="0"/>
            <a:chExt cx="657734" cy="876979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0" id="70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72" id="72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47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291" y="1511335"/>
            <a:ext cx="8647885" cy="5462275"/>
          </a:xfrm>
          <a:custGeom>
            <a:avLst/>
            <a:gdLst/>
            <a:ahLst/>
            <a:cxnLst/>
            <a:rect r="r" b="b" t="t" l="l"/>
            <a:pathLst>
              <a:path h="5462275" w="8647885">
                <a:moveTo>
                  <a:pt x="0" y="0"/>
                </a:moveTo>
                <a:lnTo>
                  <a:pt x="8647885" y="0"/>
                </a:lnTo>
                <a:lnTo>
                  <a:pt x="8647885" y="5462275"/>
                </a:lnTo>
                <a:lnTo>
                  <a:pt x="0" y="546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38256" y="5642921"/>
            <a:ext cx="426148" cy="568197"/>
            <a:chOff x="0" y="0"/>
            <a:chExt cx="568197" cy="7575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8197" cy="757596"/>
            </a:xfrm>
            <a:custGeom>
              <a:avLst/>
              <a:gdLst/>
              <a:ahLst/>
              <a:cxnLst/>
              <a:rect r="r" b="b" t="t" l="l"/>
              <a:pathLst>
                <a:path h="757596" w="568197">
                  <a:moveTo>
                    <a:pt x="0" y="0"/>
                  </a:moveTo>
                  <a:lnTo>
                    <a:pt x="568197" y="0"/>
                  </a:lnTo>
                  <a:lnTo>
                    <a:pt x="568197" y="757596"/>
                  </a:lnTo>
                  <a:lnTo>
                    <a:pt x="0" y="75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96924" y="120471"/>
              <a:ext cx="374349" cy="374349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21629" y="91018"/>
              <a:ext cx="324940" cy="433253"/>
            </a:xfrm>
            <a:custGeom>
              <a:avLst/>
              <a:gdLst/>
              <a:ahLst/>
              <a:cxnLst/>
              <a:rect r="r" b="b" t="t" l="l"/>
              <a:pathLst>
                <a:path h="433253" w="324940">
                  <a:moveTo>
                    <a:pt x="0" y="0"/>
                  </a:moveTo>
                  <a:lnTo>
                    <a:pt x="324939" y="0"/>
                  </a:lnTo>
                  <a:lnTo>
                    <a:pt x="324939" y="433253"/>
                  </a:lnTo>
                  <a:lnTo>
                    <a:pt x="0" y="433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1520" y="741045"/>
            <a:ext cx="9022080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EV FireSafe is working on....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47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2137" y="1698873"/>
            <a:ext cx="8634718" cy="4884807"/>
          </a:xfrm>
          <a:custGeom>
            <a:avLst/>
            <a:gdLst/>
            <a:ahLst/>
            <a:cxnLst/>
            <a:rect r="r" b="b" t="t" l="l"/>
            <a:pathLst>
              <a:path h="4884807" w="8634718">
                <a:moveTo>
                  <a:pt x="0" y="0"/>
                </a:moveTo>
                <a:lnTo>
                  <a:pt x="8634718" y="0"/>
                </a:lnTo>
                <a:lnTo>
                  <a:pt x="8634718" y="4884807"/>
                </a:lnTo>
                <a:lnTo>
                  <a:pt x="0" y="4884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53" t="-20535" r="-18670" b="-1799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34227" y="5414991"/>
            <a:ext cx="426148" cy="568197"/>
            <a:chOff x="0" y="0"/>
            <a:chExt cx="568197" cy="7575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8197" cy="757596"/>
            </a:xfrm>
            <a:custGeom>
              <a:avLst/>
              <a:gdLst/>
              <a:ahLst/>
              <a:cxnLst/>
              <a:rect r="r" b="b" t="t" l="l"/>
              <a:pathLst>
                <a:path h="757596" w="568197">
                  <a:moveTo>
                    <a:pt x="0" y="0"/>
                  </a:moveTo>
                  <a:lnTo>
                    <a:pt x="568197" y="0"/>
                  </a:lnTo>
                  <a:lnTo>
                    <a:pt x="568197" y="757596"/>
                  </a:lnTo>
                  <a:lnTo>
                    <a:pt x="0" y="75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96924" y="120471"/>
              <a:ext cx="374349" cy="374349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21629" y="91018"/>
              <a:ext cx="324940" cy="433253"/>
            </a:xfrm>
            <a:custGeom>
              <a:avLst/>
              <a:gdLst/>
              <a:ahLst/>
              <a:cxnLst/>
              <a:rect r="r" b="b" t="t" l="l"/>
              <a:pathLst>
                <a:path h="433253" w="324940">
                  <a:moveTo>
                    <a:pt x="0" y="0"/>
                  </a:moveTo>
                  <a:lnTo>
                    <a:pt x="324939" y="0"/>
                  </a:lnTo>
                  <a:lnTo>
                    <a:pt x="324939" y="433253"/>
                  </a:lnTo>
                  <a:lnTo>
                    <a:pt x="0" y="433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1520" y="741045"/>
            <a:ext cx="8414188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FFFFFF"/>
                </a:solidFill>
                <a:latin typeface="Libre Baskerville Bold"/>
              </a:rPr>
              <a:t>EV battery fires...what’s the issue?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15321" y="2736924"/>
            <a:ext cx="2620475" cy="3651094"/>
          </a:xfrm>
          <a:custGeom>
            <a:avLst/>
            <a:gdLst/>
            <a:ahLst/>
            <a:cxnLst/>
            <a:rect r="r" b="b" t="t" l="l"/>
            <a:pathLst>
              <a:path h="3651094" w="2620475">
                <a:moveTo>
                  <a:pt x="0" y="0"/>
                </a:moveTo>
                <a:lnTo>
                  <a:pt x="2620475" y="0"/>
                </a:lnTo>
                <a:lnTo>
                  <a:pt x="2620475" y="3651094"/>
                </a:lnTo>
                <a:lnTo>
                  <a:pt x="0" y="36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4636">
            <a:off x="1018423" y="2855622"/>
            <a:ext cx="2620475" cy="3651094"/>
          </a:xfrm>
          <a:custGeom>
            <a:avLst/>
            <a:gdLst/>
            <a:ahLst/>
            <a:cxnLst/>
            <a:rect r="r" b="b" t="t" l="l"/>
            <a:pathLst>
              <a:path h="3651094" w="2620475">
                <a:moveTo>
                  <a:pt x="0" y="0"/>
                </a:moveTo>
                <a:lnTo>
                  <a:pt x="2620475" y="0"/>
                </a:lnTo>
                <a:lnTo>
                  <a:pt x="2620475" y="3651093"/>
                </a:lnTo>
                <a:lnTo>
                  <a:pt x="0" y="3651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45562">
            <a:off x="6060965" y="2890956"/>
            <a:ext cx="2620475" cy="3651094"/>
          </a:xfrm>
          <a:custGeom>
            <a:avLst/>
            <a:gdLst/>
            <a:ahLst/>
            <a:cxnLst/>
            <a:rect r="r" b="b" t="t" l="l"/>
            <a:pathLst>
              <a:path h="3651094" w="2620475">
                <a:moveTo>
                  <a:pt x="0" y="0"/>
                </a:moveTo>
                <a:lnTo>
                  <a:pt x="2620475" y="0"/>
                </a:lnTo>
                <a:lnTo>
                  <a:pt x="2620475" y="3651093"/>
                </a:lnTo>
                <a:lnTo>
                  <a:pt x="0" y="3651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073249" y="5486518"/>
            <a:ext cx="1489157" cy="1478247"/>
            <a:chOff x="0" y="0"/>
            <a:chExt cx="1985542" cy="1970996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985542" cy="1970996"/>
              <a:chOff x="0" y="0"/>
              <a:chExt cx="643170" cy="6384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43170" cy="638458"/>
              </a:xfrm>
              <a:custGeom>
                <a:avLst/>
                <a:gdLst/>
                <a:ahLst/>
                <a:cxnLst/>
                <a:rect r="r" b="b" t="t" l="l"/>
                <a:pathLst>
                  <a:path h="638458" w="643170">
                    <a:moveTo>
                      <a:pt x="0" y="0"/>
                    </a:moveTo>
                    <a:lnTo>
                      <a:pt x="643170" y="0"/>
                    </a:lnTo>
                    <a:lnTo>
                      <a:pt x="643170" y="638458"/>
                    </a:lnTo>
                    <a:lnTo>
                      <a:pt x="0" y="638458"/>
                    </a:lnTo>
                    <a:close/>
                  </a:path>
                </a:pathLst>
              </a:custGeom>
              <a:solidFill>
                <a:srgbClr val="E0475A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0"/>
                <a:ext cx="643170" cy="6384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60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37790" y="115309"/>
              <a:ext cx="1686916" cy="1686916"/>
            </a:xfrm>
            <a:custGeom>
              <a:avLst/>
              <a:gdLst/>
              <a:ahLst/>
              <a:cxnLst/>
              <a:rect r="r" b="b" t="t" l="l"/>
              <a:pathLst>
                <a:path h="1686916" w="1686916">
                  <a:moveTo>
                    <a:pt x="0" y="0"/>
                  </a:moveTo>
                  <a:lnTo>
                    <a:pt x="1686917" y="0"/>
                  </a:lnTo>
                  <a:lnTo>
                    <a:pt x="1686917" y="1686917"/>
                  </a:lnTo>
                  <a:lnTo>
                    <a:pt x="0" y="1686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31520" y="54450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EV FireSafe’s Issues Paper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1520" y="1118230"/>
            <a:ext cx="8582835" cy="1313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09541" indent="-204770" lvl="1">
              <a:lnSpc>
                <a:spcPts val="2655"/>
              </a:lnSpc>
              <a:buFont typeface="Arial"/>
              <a:buChar char="•"/>
            </a:pPr>
            <a:r>
              <a:rPr lang="en-US" sz="1896" spc="43">
                <a:solidFill>
                  <a:srgbClr val="000000"/>
                </a:solidFill>
                <a:latin typeface="Libre Baskerville"/>
              </a:rPr>
              <a:t>What are the challenges of electrification</a:t>
            </a:r>
          </a:p>
          <a:p>
            <a:pPr marL="409541" indent="-204770" lvl="1">
              <a:lnSpc>
                <a:spcPts val="2655"/>
              </a:lnSpc>
              <a:buFont typeface="Arial"/>
              <a:buChar char="•"/>
            </a:pPr>
            <a:r>
              <a:rPr lang="en-US" sz="1896" spc="43">
                <a:solidFill>
                  <a:srgbClr val="000000"/>
                </a:solidFill>
                <a:latin typeface="Libre Baskerville"/>
              </a:rPr>
              <a:t>Nine initial recommendations</a:t>
            </a:r>
          </a:p>
          <a:p>
            <a:pPr marL="409541" indent="-204770" lvl="1">
              <a:lnSpc>
                <a:spcPts val="2655"/>
              </a:lnSpc>
              <a:buFont typeface="Arial"/>
              <a:buChar char="•"/>
            </a:pPr>
            <a:r>
              <a:rPr lang="en-US" sz="1896" spc="43">
                <a:solidFill>
                  <a:srgbClr val="000000"/>
                </a:solidFill>
                <a:latin typeface="Libre Baskerville"/>
              </a:rPr>
              <a:t>Based on our global, data-driven knowledge </a:t>
            </a:r>
          </a:p>
          <a:p>
            <a:pPr marL="409541" indent="-204770" lvl="1">
              <a:lnSpc>
                <a:spcPts val="2655"/>
              </a:lnSpc>
              <a:buFont typeface="Arial"/>
              <a:buChar char="•"/>
            </a:pPr>
            <a:r>
              <a:rPr lang="en-US" sz="1896" spc="43">
                <a:solidFill>
                  <a:srgbClr val="000000"/>
                </a:solidFill>
                <a:latin typeface="Libre Baskerville"/>
              </a:rPr>
              <a:t>Solutions paper being written (available early 2024)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86379" y="6657981"/>
            <a:ext cx="6386871" cy="306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5"/>
              </a:lnSpc>
            </a:pPr>
            <a:r>
              <a:rPr lang="en-US" sz="1796" spc="41">
                <a:solidFill>
                  <a:srgbClr val="000000"/>
                </a:solidFill>
                <a:latin typeface="Libre Baskerville"/>
              </a:rPr>
              <a:t>Download at evfiresafe.com/ev-fire-airports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59189">
            <a:off x="2113542" y="2461766"/>
            <a:ext cx="3022582" cy="4223141"/>
          </a:xfrm>
          <a:custGeom>
            <a:avLst/>
            <a:gdLst/>
            <a:ahLst/>
            <a:cxnLst/>
            <a:rect r="r" b="b" t="t" l="l"/>
            <a:pathLst>
              <a:path h="4223141" w="3022582">
                <a:moveTo>
                  <a:pt x="0" y="0"/>
                </a:moveTo>
                <a:lnTo>
                  <a:pt x="3022583" y="0"/>
                </a:lnTo>
                <a:lnTo>
                  <a:pt x="3022583" y="4223141"/>
                </a:lnTo>
                <a:lnTo>
                  <a:pt x="0" y="4223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25539">
            <a:off x="4752024" y="2668333"/>
            <a:ext cx="2949001" cy="4106553"/>
          </a:xfrm>
          <a:custGeom>
            <a:avLst/>
            <a:gdLst/>
            <a:ahLst/>
            <a:cxnLst/>
            <a:rect r="r" b="b" t="t" l="l"/>
            <a:pathLst>
              <a:path h="4106553" w="2949001">
                <a:moveTo>
                  <a:pt x="0" y="0"/>
                </a:moveTo>
                <a:lnTo>
                  <a:pt x="2949001" y="0"/>
                </a:lnTo>
                <a:lnTo>
                  <a:pt x="2949001" y="4106554"/>
                </a:lnTo>
                <a:lnTo>
                  <a:pt x="0" y="4106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744950"/>
            <a:ext cx="8047440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Electric vehicle charging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1520" y="1443030"/>
            <a:ext cx="869263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In collaboration with the Australian Building Code Board, we developed a report that led to the ABCB Advisory Notice 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741045"/>
            <a:ext cx="7965892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EV ABC - adapt for airports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31520" y="1518606"/>
            <a:ext cx="8372093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56"/>
              </a:lnSpc>
              <a:spcBef>
                <a:spcPct val="0"/>
              </a:spcBef>
            </a:pPr>
            <a:r>
              <a:rPr lang="en-US" sz="1796" spc="41">
                <a:solidFill>
                  <a:srgbClr val="E0475A"/>
                </a:solidFill>
                <a:latin typeface="Libre Baskerville Bold"/>
              </a:rPr>
              <a:t>Electric Vehicle Assessment of Battery Condition</a:t>
            </a:r>
            <a:r>
              <a:rPr lang="en-US" sz="1796" spc="41">
                <a:solidFill>
                  <a:srgbClr val="000000"/>
                </a:solidFill>
                <a:latin typeface="Libre Baskerville"/>
              </a:rPr>
              <a:t>; an adaptable risk assessment, including a visual &amp; thermal check, to build a risk matrix with associated action: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31520" y="2556831"/>
            <a:ext cx="8886655" cy="4326179"/>
            <a:chOff x="0" y="0"/>
            <a:chExt cx="11848873" cy="576823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629895"/>
              <a:ext cx="2926080" cy="946389"/>
              <a:chOff x="0" y="0"/>
              <a:chExt cx="812800" cy="262886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262886"/>
              </a:xfrm>
              <a:custGeom>
                <a:avLst/>
                <a:gdLst/>
                <a:ahLst/>
                <a:cxnLst/>
                <a:rect r="r" b="b" t="t" l="l"/>
                <a:pathLst>
                  <a:path h="262886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62886"/>
                    </a:lnTo>
                    <a:lnTo>
                      <a:pt x="0" y="262886"/>
                    </a:lnTo>
                    <a:close/>
                  </a:path>
                </a:pathLst>
              </a:custGeom>
              <a:solidFill>
                <a:srgbClr val="2CE149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0"/>
                <a:ext cx="812800" cy="2628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3170725" y="677039"/>
              <a:ext cx="5449048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Very light damage</a:t>
              </a:r>
            </a:p>
          </p:txBody>
        </p:sp>
        <p:grpSp>
          <p:nvGrpSpPr>
            <p:cNvPr name="Group 9" id="9"/>
            <p:cNvGrpSpPr/>
            <p:nvPr/>
          </p:nvGrpSpPr>
          <p:grpSpPr>
            <a:xfrm rot="0">
              <a:off x="0" y="1677884"/>
              <a:ext cx="2926080" cy="946389"/>
              <a:chOff x="0" y="0"/>
              <a:chExt cx="812800" cy="26288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262886"/>
              </a:xfrm>
              <a:custGeom>
                <a:avLst/>
                <a:gdLst/>
                <a:ahLst/>
                <a:cxnLst/>
                <a:rect r="r" b="b" t="t" l="l"/>
                <a:pathLst>
                  <a:path h="262886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62886"/>
                    </a:lnTo>
                    <a:lnTo>
                      <a:pt x="0" y="262886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0"/>
                <a:ext cx="812800" cy="2628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2725872"/>
              <a:ext cx="2926080" cy="946389"/>
              <a:chOff x="0" y="0"/>
              <a:chExt cx="812800" cy="26288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262886"/>
              </a:xfrm>
              <a:custGeom>
                <a:avLst/>
                <a:gdLst/>
                <a:ahLst/>
                <a:cxnLst/>
                <a:rect r="r" b="b" t="t" l="l"/>
                <a:pathLst>
                  <a:path h="262886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62886"/>
                    </a:lnTo>
                    <a:lnTo>
                      <a:pt x="0" y="262886"/>
                    </a:lnTo>
                    <a:close/>
                  </a:path>
                </a:pathLst>
              </a:custGeom>
              <a:solidFill>
                <a:srgbClr val="FAA017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0"/>
                <a:ext cx="812800" cy="2628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773861"/>
              <a:ext cx="2926080" cy="946389"/>
              <a:chOff x="0" y="0"/>
              <a:chExt cx="812800" cy="262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262886"/>
              </a:xfrm>
              <a:custGeom>
                <a:avLst/>
                <a:gdLst/>
                <a:ahLst/>
                <a:cxnLst/>
                <a:rect r="r" b="b" t="t" l="l"/>
                <a:pathLst>
                  <a:path h="262886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62886"/>
                    </a:lnTo>
                    <a:lnTo>
                      <a:pt x="0" y="262886"/>
                    </a:lnTo>
                    <a:close/>
                  </a:path>
                </a:pathLst>
              </a:custGeom>
              <a:solidFill>
                <a:srgbClr val="ED412B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0"/>
                <a:ext cx="812800" cy="2628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4821850"/>
              <a:ext cx="2926080" cy="946389"/>
              <a:chOff x="0" y="0"/>
              <a:chExt cx="812800" cy="26288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262886"/>
              </a:xfrm>
              <a:custGeom>
                <a:avLst/>
                <a:gdLst/>
                <a:ahLst/>
                <a:cxnLst/>
                <a:rect r="r" b="b" t="t" l="l"/>
                <a:pathLst>
                  <a:path h="262886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62886"/>
                    </a:lnTo>
                    <a:lnTo>
                      <a:pt x="0" y="262886"/>
                    </a:lnTo>
                    <a:close/>
                  </a:path>
                </a:pathLst>
              </a:custGeom>
              <a:solidFill>
                <a:srgbClr val="CB1218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0"/>
                <a:ext cx="812800" cy="2628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3170725" y="1828038"/>
              <a:ext cx="5449048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Light damage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170725" y="2803121"/>
              <a:ext cx="5449048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Moderate damage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3170725" y="3851110"/>
              <a:ext cx="5449048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Heavy damage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3170725" y="4903352"/>
              <a:ext cx="5449048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Multiple points of damage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201556" y="707143"/>
              <a:ext cx="234270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Very low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201556" y="1755132"/>
              <a:ext cx="234270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Low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201556" y="2798897"/>
              <a:ext cx="234270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Medium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291688" y="3851110"/>
              <a:ext cx="234270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High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201556" y="4907575"/>
              <a:ext cx="234270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Very high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7896665" y="677039"/>
              <a:ext cx="3533737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Action A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7896665" y="1828038"/>
              <a:ext cx="3533737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Action B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7896665" y="2803121"/>
              <a:ext cx="3533737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Action C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7896665" y="3851110"/>
              <a:ext cx="3266125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Action D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7896665" y="4903352"/>
              <a:ext cx="3952208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92"/>
                </a:lnSpc>
              </a:pPr>
              <a:r>
                <a:rPr lang="en-US" sz="1796" spc="41">
                  <a:solidFill>
                    <a:srgbClr val="000000"/>
                  </a:solidFill>
                  <a:latin typeface="Libre Baskerville"/>
                </a:rPr>
                <a:t>Action E</a:t>
              </a:r>
            </a:p>
          </p:txBody>
        </p:sp>
        <p:grpSp>
          <p:nvGrpSpPr>
            <p:cNvPr name="Group 35" id="35"/>
            <p:cNvGrpSpPr/>
            <p:nvPr/>
          </p:nvGrpSpPr>
          <p:grpSpPr>
            <a:xfrm rot="0">
              <a:off x="0" y="0"/>
              <a:ext cx="2926080" cy="528295"/>
              <a:chOff x="0" y="0"/>
              <a:chExt cx="812800" cy="14674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146749"/>
              </a:xfrm>
              <a:custGeom>
                <a:avLst/>
                <a:gdLst/>
                <a:ahLst/>
                <a:cxnLst/>
                <a:rect r="r" b="b" t="t" l="l"/>
                <a:pathLst>
                  <a:path h="146749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46749"/>
                    </a:lnTo>
                    <a:lnTo>
                      <a:pt x="0" y="14674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0"/>
                <a:ext cx="812800" cy="1467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291688" y="-131799"/>
              <a:ext cx="234270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FFFFFF"/>
                  </a:solidFill>
                  <a:latin typeface="Libre Baskerville Italics"/>
                </a:rPr>
                <a:t>Risk</a:t>
              </a:r>
            </a:p>
          </p:txBody>
        </p:sp>
        <p:grpSp>
          <p:nvGrpSpPr>
            <p:cNvPr name="Group 39" id="39"/>
            <p:cNvGrpSpPr/>
            <p:nvPr/>
          </p:nvGrpSpPr>
          <p:grpSpPr>
            <a:xfrm rot="0">
              <a:off x="3170725" y="0"/>
              <a:ext cx="4294159" cy="528295"/>
              <a:chOff x="0" y="0"/>
              <a:chExt cx="1192822" cy="14674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192822" cy="146749"/>
              </a:xfrm>
              <a:custGeom>
                <a:avLst/>
                <a:gdLst/>
                <a:ahLst/>
                <a:cxnLst/>
                <a:rect r="r" b="b" t="t" l="l"/>
                <a:pathLst>
                  <a:path h="146749" w="1192822">
                    <a:moveTo>
                      <a:pt x="0" y="0"/>
                    </a:moveTo>
                    <a:lnTo>
                      <a:pt x="1192822" y="0"/>
                    </a:lnTo>
                    <a:lnTo>
                      <a:pt x="1192822" y="146749"/>
                    </a:lnTo>
                    <a:lnTo>
                      <a:pt x="0" y="14674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0"/>
                <a:ext cx="1192822" cy="1467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3462413" y="-131799"/>
              <a:ext cx="3694687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FFFFFF"/>
                  </a:solidFill>
                  <a:latin typeface="Libre Baskerville Italics"/>
                </a:rPr>
                <a:t>EV has:</a:t>
              </a:r>
            </a:p>
          </p:txBody>
        </p:sp>
        <p:grpSp>
          <p:nvGrpSpPr>
            <p:cNvPr name="Group 43" id="43"/>
            <p:cNvGrpSpPr/>
            <p:nvPr/>
          </p:nvGrpSpPr>
          <p:grpSpPr>
            <a:xfrm rot="0">
              <a:off x="7695109" y="0"/>
              <a:ext cx="3735293" cy="528295"/>
              <a:chOff x="0" y="0"/>
              <a:chExt cx="1037581" cy="146749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37581" cy="146749"/>
              </a:xfrm>
              <a:custGeom>
                <a:avLst/>
                <a:gdLst/>
                <a:ahLst/>
                <a:cxnLst/>
                <a:rect r="r" b="b" t="t" l="l"/>
                <a:pathLst>
                  <a:path h="146749" w="1037581">
                    <a:moveTo>
                      <a:pt x="0" y="0"/>
                    </a:moveTo>
                    <a:lnTo>
                      <a:pt x="1037581" y="0"/>
                    </a:lnTo>
                    <a:lnTo>
                      <a:pt x="1037581" y="146749"/>
                    </a:lnTo>
                    <a:lnTo>
                      <a:pt x="0" y="14674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0"/>
                <a:ext cx="1037581" cy="1467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76"/>
                  </a:lnSpc>
                </a:pPr>
              </a:p>
            </p:txBody>
          </p:sp>
        </p:grpSp>
        <p:sp>
          <p:nvSpPr>
            <p:cNvPr name="TextBox 46" id="46"/>
            <p:cNvSpPr txBox="true"/>
            <p:nvPr/>
          </p:nvSpPr>
          <p:spPr>
            <a:xfrm rot="0">
              <a:off x="7986797" y="-131799"/>
              <a:ext cx="3175993" cy="572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1796" spc="41">
                  <a:solidFill>
                    <a:srgbClr val="FFFFFF"/>
                  </a:solidFill>
                  <a:latin typeface="Libre Baskerville Italics"/>
                </a:rPr>
                <a:t>Therefore take: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0115" y="2405742"/>
            <a:ext cx="8153370" cy="3884239"/>
            <a:chOff x="0" y="0"/>
            <a:chExt cx="10921487" cy="5202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921487" cy="5202961"/>
            </a:xfrm>
            <a:custGeom>
              <a:avLst/>
              <a:gdLst/>
              <a:ahLst/>
              <a:cxnLst/>
              <a:rect r="r" b="b" t="t" l="l"/>
              <a:pathLst>
                <a:path h="5202961" w="10921487">
                  <a:moveTo>
                    <a:pt x="10797027" y="5202960"/>
                  </a:moveTo>
                  <a:lnTo>
                    <a:pt x="124460" y="5202960"/>
                  </a:lnTo>
                  <a:cubicBezTo>
                    <a:pt x="55880" y="5202960"/>
                    <a:pt x="0" y="5147080"/>
                    <a:pt x="0" y="5078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797027" y="0"/>
                  </a:lnTo>
                  <a:cubicBezTo>
                    <a:pt x="10865607" y="0"/>
                    <a:pt x="10921487" y="55880"/>
                    <a:pt x="10921487" y="124460"/>
                  </a:cubicBezTo>
                  <a:lnTo>
                    <a:pt x="10921487" y="5078500"/>
                  </a:lnTo>
                  <a:cubicBezTo>
                    <a:pt x="10921487" y="5147080"/>
                    <a:pt x="10865607" y="5202961"/>
                    <a:pt x="10797027" y="5202961"/>
                  </a:cubicBezTo>
                  <a:close/>
                </a:path>
              </a:pathLst>
            </a:custGeom>
            <a:solidFill>
              <a:srgbClr val="E0475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57205" y="2931439"/>
            <a:ext cx="7662926" cy="3104171"/>
            <a:chOff x="0" y="0"/>
            <a:chExt cx="10571080" cy="42822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571080" cy="4282234"/>
            </a:xfrm>
            <a:custGeom>
              <a:avLst/>
              <a:gdLst/>
              <a:ahLst/>
              <a:cxnLst/>
              <a:rect r="r" b="b" t="t" l="l"/>
              <a:pathLst>
                <a:path h="4282234" w="10571080">
                  <a:moveTo>
                    <a:pt x="10446620" y="4282234"/>
                  </a:moveTo>
                  <a:lnTo>
                    <a:pt x="124460" y="4282234"/>
                  </a:lnTo>
                  <a:cubicBezTo>
                    <a:pt x="55880" y="4282234"/>
                    <a:pt x="0" y="4226354"/>
                    <a:pt x="0" y="41577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446620" y="0"/>
                  </a:lnTo>
                  <a:cubicBezTo>
                    <a:pt x="10515200" y="0"/>
                    <a:pt x="10571080" y="55880"/>
                    <a:pt x="10571080" y="124460"/>
                  </a:cubicBezTo>
                  <a:lnTo>
                    <a:pt x="10571080" y="4157774"/>
                  </a:lnTo>
                  <a:cubicBezTo>
                    <a:pt x="10571080" y="4226354"/>
                    <a:pt x="10515200" y="4282234"/>
                    <a:pt x="10446620" y="42822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6" id="6"/>
          <p:cNvSpPr/>
          <p:nvPr/>
        </p:nvSpPr>
        <p:spPr>
          <a:xfrm>
            <a:off x="2433906" y="3325512"/>
            <a:ext cx="5537457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3189242" y="3328418"/>
            <a:ext cx="0" cy="34955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7969834" y="3321744"/>
            <a:ext cx="0" cy="349552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3727723" y="3106344"/>
            <a:ext cx="1867300" cy="421956"/>
            <a:chOff x="0" y="0"/>
            <a:chExt cx="4421707" cy="99917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21707" cy="999179"/>
            </a:xfrm>
            <a:custGeom>
              <a:avLst/>
              <a:gdLst/>
              <a:ahLst/>
              <a:cxnLst/>
              <a:rect r="r" b="b" t="t" l="l"/>
              <a:pathLst>
                <a:path h="999179" w="4421707">
                  <a:moveTo>
                    <a:pt x="4297247" y="999179"/>
                  </a:moveTo>
                  <a:lnTo>
                    <a:pt x="124460" y="999179"/>
                  </a:lnTo>
                  <a:cubicBezTo>
                    <a:pt x="55880" y="999179"/>
                    <a:pt x="0" y="943299"/>
                    <a:pt x="0" y="8747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97247" y="0"/>
                  </a:lnTo>
                  <a:cubicBezTo>
                    <a:pt x="4365827" y="0"/>
                    <a:pt x="4421707" y="55880"/>
                    <a:pt x="4421707" y="124460"/>
                  </a:cubicBezTo>
                  <a:lnTo>
                    <a:pt x="4421707" y="874719"/>
                  </a:lnTo>
                  <a:cubicBezTo>
                    <a:pt x="4421707" y="943299"/>
                    <a:pt x="4365827" y="999179"/>
                    <a:pt x="4297247" y="9991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499454" y="5544045"/>
            <a:ext cx="1131284" cy="1110716"/>
          </a:xfrm>
          <a:custGeom>
            <a:avLst/>
            <a:gdLst/>
            <a:ahLst/>
            <a:cxnLst/>
            <a:rect r="r" b="b" t="t" l="l"/>
            <a:pathLst>
              <a:path h="1110716" w="1131284">
                <a:moveTo>
                  <a:pt x="0" y="0"/>
                </a:moveTo>
                <a:lnTo>
                  <a:pt x="1131285" y="0"/>
                </a:lnTo>
                <a:lnTo>
                  <a:pt x="1131285" y="1110716"/>
                </a:lnTo>
                <a:lnTo>
                  <a:pt x="0" y="1110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50601" y="3195498"/>
            <a:ext cx="2221543" cy="22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47" spc="41">
                <a:solidFill>
                  <a:srgbClr val="E0475A"/>
                </a:solidFill>
                <a:latin typeface="Libre Baskerville Bold"/>
              </a:rPr>
              <a:t>2. Immobilise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36921" y="3216565"/>
            <a:ext cx="1096984" cy="22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47" spc="41">
                <a:solidFill>
                  <a:srgbClr val="E0475A"/>
                </a:solidFill>
                <a:latin typeface="Libre Baskerville Bold"/>
              </a:rPr>
              <a:t>1. Identify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670269" y="4120305"/>
            <a:ext cx="997697" cy="747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Find ERG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Approach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Exposures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Ventilate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30739" y="3713035"/>
            <a:ext cx="1096984" cy="22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47" spc="41">
                <a:solidFill>
                  <a:srgbClr val="E0475A"/>
                </a:solidFill>
                <a:latin typeface="Libre Baskerville Bold"/>
              </a:rPr>
              <a:t>Assess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413538" y="3713035"/>
            <a:ext cx="1096984" cy="22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47" spc="41">
                <a:solidFill>
                  <a:srgbClr val="E0475A"/>
                </a:solidFill>
                <a:latin typeface="Libre Baskerville Bold"/>
              </a:rPr>
              <a:t>Monitor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26269" y="4129951"/>
            <a:ext cx="1451495" cy="112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For signs of thermal runaway: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Popping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Hissing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Vapour cloud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2594" y="3570994"/>
            <a:ext cx="1185612" cy="55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Are you dealing with an EV?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068567" y="3570994"/>
            <a:ext cx="1185612" cy="370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Chock wheels</a:t>
            </a:r>
          </a:p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Place in 'P'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076110" y="3195498"/>
            <a:ext cx="1070833" cy="335377"/>
            <a:chOff x="0" y="0"/>
            <a:chExt cx="3190302" cy="99917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190302" cy="999179"/>
            </a:xfrm>
            <a:custGeom>
              <a:avLst/>
              <a:gdLst/>
              <a:ahLst/>
              <a:cxnLst/>
              <a:rect r="r" b="b" t="t" l="l"/>
              <a:pathLst>
                <a:path h="999179" w="3190302">
                  <a:moveTo>
                    <a:pt x="3065842" y="999179"/>
                  </a:moveTo>
                  <a:lnTo>
                    <a:pt x="124460" y="999179"/>
                  </a:lnTo>
                  <a:cubicBezTo>
                    <a:pt x="55880" y="999179"/>
                    <a:pt x="0" y="943299"/>
                    <a:pt x="0" y="8747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5842" y="0"/>
                  </a:lnTo>
                  <a:cubicBezTo>
                    <a:pt x="3134422" y="0"/>
                    <a:pt x="3190302" y="55880"/>
                    <a:pt x="3190302" y="124460"/>
                  </a:cubicBezTo>
                  <a:lnTo>
                    <a:pt x="3190302" y="874719"/>
                  </a:lnTo>
                  <a:cubicBezTo>
                    <a:pt x="3190302" y="943299"/>
                    <a:pt x="3134422" y="999179"/>
                    <a:pt x="3065842" y="9991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6116604" y="3212225"/>
            <a:ext cx="996486" cy="22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47" spc="41">
                <a:solidFill>
                  <a:srgbClr val="E0475A"/>
                </a:solidFill>
                <a:latin typeface="Libre Baskerville Bold"/>
              </a:rPr>
              <a:t>3. Isolate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92729" y="3577605"/>
            <a:ext cx="1288751" cy="747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2"/>
              </a:lnSpc>
            </a:pPr>
            <a:r>
              <a:rPr lang="en-US" sz="1203" spc="32">
                <a:solidFill>
                  <a:srgbClr val="000000"/>
                </a:solidFill>
                <a:latin typeface="Libre Baskerville"/>
              </a:rPr>
              <a:t>Manually shut down high voltage systems 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3162811" y="4611549"/>
            <a:ext cx="4789205" cy="2703651"/>
          </a:xfrm>
          <a:custGeom>
            <a:avLst/>
            <a:gdLst/>
            <a:ahLst/>
            <a:cxnLst/>
            <a:rect r="r" b="b" t="t" l="l"/>
            <a:pathLst>
              <a:path h="2703651" w="4789205">
                <a:moveTo>
                  <a:pt x="0" y="0"/>
                </a:moveTo>
                <a:lnTo>
                  <a:pt x="4789205" y="0"/>
                </a:lnTo>
                <a:lnTo>
                  <a:pt x="4789205" y="2703651"/>
                </a:lnTo>
                <a:lnTo>
                  <a:pt x="0" y="2703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31520" y="741045"/>
            <a:ext cx="8652101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IAIIM - adapt for airports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31520" y="1491342"/>
            <a:ext cx="869263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This method has been developed by EV FireSafe for use by emergency responders, however it </a:t>
            </a:r>
            <a:r>
              <a:rPr lang="en-US" sz="1800" spc="41">
                <a:solidFill>
                  <a:srgbClr val="000000"/>
                </a:solidFill>
                <a:latin typeface="Libre Baskerville Bold"/>
              </a:rPr>
              <a:t>should</a:t>
            </a:r>
            <a:r>
              <a:rPr lang="en-US" sz="1800" spc="41">
                <a:solidFill>
                  <a:srgbClr val="000000"/>
                </a:solidFill>
                <a:latin typeface="Libre Baskerville"/>
              </a:rPr>
              <a:t> be adapted as a priority for airports. 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0289" y="1869375"/>
            <a:ext cx="1499684" cy="2922779"/>
          </a:xfrm>
          <a:custGeom>
            <a:avLst/>
            <a:gdLst/>
            <a:ahLst/>
            <a:cxnLst/>
            <a:rect r="r" b="b" t="t" l="l"/>
            <a:pathLst>
              <a:path h="2922779" w="1499684">
                <a:moveTo>
                  <a:pt x="0" y="0"/>
                </a:moveTo>
                <a:lnTo>
                  <a:pt x="1499683" y="0"/>
                </a:lnTo>
                <a:lnTo>
                  <a:pt x="1499683" y="2922779"/>
                </a:lnTo>
                <a:lnTo>
                  <a:pt x="0" y="2922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36032" y="2366686"/>
            <a:ext cx="1499684" cy="2922779"/>
          </a:xfrm>
          <a:custGeom>
            <a:avLst/>
            <a:gdLst/>
            <a:ahLst/>
            <a:cxnLst/>
            <a:rect r="r" b="b" t="t" l="l"/>
            <a:pathLst>
              <a:path h="2922779" w="1499684">
                <a:moveTo>
                  <a:pt x="0" y="0"/>
                </a:moveTo>
                <a:lnTo>
                  <a:pt x="1499684" y="0"/>
                </a:lnTo>
                <a:lnTo>
                  <a:pt x="1499684" y="2922779"/>
                </a:lnTo>
                <a:lnTo>
                  <a:pt x="0" y="2922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65617" y="2758584"/>
            <a:ext cx="1499684" cy="2922779"/>
          </a:xfrm>
          <a:custGeom>
            <a:avLst/>
            <a:gdLst/>
            <a:ahLst/>
            <a:cxnLst/>
            <a:rect r="r" b="b" t="t" l="l"/>
            <a:pathLst>
              <a:path h="2922779" w="1499684">
                <a:moveTo>
                  <a:pt x="0" y="0"/>
                </a:moveTo>
                <a:lnTo>
                  <a:pt x="1499684" y="0"/>
                </a:lnTo>
                <a:lnTo>
                  <a:pt x="1499684" y="2922779"/>
                </a:lnTo>
                <a:lnTo>
                  <a:pt x="0" y="2922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14458" y="3080590"/>
            <a:ext cx="1499684" cy="2922779"/>
          </a:xfrm>
          <a:custGeom>
            <a:avLst/>
            <a:gdLst/>
            <a:ahLst/>
            <a:cxnLst/>
            <a:rect r="r" b="b" t="t" l="l"/>
            <a:pathLst>
              <a:path h="2922779" w="1499684">
                <a:moveTo>
                  <a:pt x="0" y="0"/>
                </a:moveTo>
                <a:lnTo>
                  <a:pt x="1499683" y="0"/>
                </a:lnTo>
                <a:lnTo>
                  <a:pt x="1499683" y="2922779"/>
                </a:lnTo>
                <a:lnTo>
                  <a:pt x="0" y="292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39476" y="3568156"/>
            <a:ext cx="1499684" cy="2922779"/>
          </a:xfrm>
          <a:custGeom>
            <a:avLst/>
            <a:gdLst/>
            <a:ahLst/>
            <a:cxnLst/>
            <a:rect r="r" b="b" t="t" l="l"/>
            <a:pathLst>
              <a:path h="2922779" w="1499684">
                <a:moveTo>
                  <a:pt x="0" y="0"/>
                </a:moveTo>
                <a:lnTo>
                  <a:pt x="1499683" y="0"/>
                </a:lnTo>
                <a:lnTo>
                  <a:pt x="1499683" y="2922779"/>
                </a:lnTo>
                <a:lnTo>
                  <a:pt x="0" y="2922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73628" y="4115473"/>
            <a:ext cx="1499684" cy="2922779"/>
          </a:xfrm>
          <a:custGeom>
            <a:avLst/>
            <a:gdLst/>
            <a:ahLst/>
            <a:cxnLst/>
            <a:rect r="r" b="b" t="t" l="l"/>
            <a:pathLst>
              <a:path h="2922779" w="1499684">
                <a:moveTo>
                  <a:pt x="0" y="0"/>
                </a:moveTo>
                <a:lnTo>
                  <a:pt x="1499683" y="0"/>
                </a:lnTo>
                <a:lnTo>
                  <a:pt x="1499683" y="2922779"/>
                </a:lnTo>
                <a:lnTo>
                  <a:pt x="0" y="2922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914084" y="2099882"/>
            <a:ext cx="2967811" cy="750201"/>
            <a:chOff x="0" y="0"/>
            <a:chExt cx="3957081" cy="100026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7664" cy="1000268"/>
            </a:xfrm>
            <a:custGeom>
              <a:avLst/>
              <a:gdLst/>
              <a:ahLst/>
              <a:cxnLst/>
              <a:rect r="r" b="b" t="t" l="l"/>
              <a:pathLst>
                <a:path h="1000268" w="637664">
                  <a:moveTo>
                    <a:pt x="0" y="0"/>
                  </a:moveTo>
                  <a:lnTo>
                    <a:pt x="637664" y="0"/>
                  </a:lnTo>
                  <a:lnTo>
                    <a:pt x="637664" y="1000268"/>
                  </a:lnTo>
                  <a:lnTo>
                    <a:pt x="0" y="1000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5540" t="-11735" r="-176056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28642" y="609948"/>
              <a:ext cx="3076569" cy="3244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810"/>
                </a:lnSpc>
              </a:pPr>
              <a:r>
                <a:rPr lang="en-US" sz="1645" spc="37">
                  <a:solidFill>
                    <a:srgbClr val="444444"/>
                  </a:solidFill>
                  <a:latin typeface="Libre Baskerville Italics"/>
                </a:rPr>
                <a:t>for business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776773" y="189373"/>
              <a:ext cx="3180308" cy="4814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438"/>
                </a:lnSpc>
              </a:pPr>
              <a:r>
                <a:rPr lang="en-US" sz="2802" spc="64">
                  <a:solidFill>
                    <a:srgbClr val="444444"/>
                  </a:solidFill>
                  <a:latin typeface="Libre Baskerville"/>
                </a:rPr>
                <a:t>EV Fire</a:t>
              </a:r>
              <a:r>
                <a:rPr lang="en-US" sz="2802" spc="64">
                  <a:solidFill>
                    <a:srgbClr val="E0475A"/>
                  </a:solidFill>
                  <a:latin typeface="Libre Baskerville"/>
                </a:rPr>
                <a:t>Safe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963406" y="4716421"/>
            <a:ext cx="1730686" cy="1624183"/>
          </a:xfrm>
          <a:custGeom>
            <a:avLst/>
            <a:gdLst/>
            <a:ahLst/>
            <a:cxnLst/>
            <a:rect r="r" b="b" t="t" l="l"/>
            <a:pathLst>
              <a:path h="1624183" w="1730686">
                <a:moveTo>
                  <a:pt x="0" y="0"/>
                </a:moveTo>
                <a:lnTo>
                  <a:pt x="1730686" y="0"/>
                </a:lnTo>
                <a:lnTo>
                  <a:pt x="1730686" y="1624182"/>
                </a:lnTo>
                <a:lnTo>
                  <a:pt x="0" y="16241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31520" y="1372853"/>
            <a:ext cx="7542989" cy="60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48"/>
              </a:lnSpc>
            </a:pPr>
            <a:r>
              <a:rPr lang="en-US" sz="1800" spc="129">
                <a:solidFill>
                  <a:srgbClr val="000000"/>
                </a:solidFill>
                <a:latin typeface="Libre Baskerville"/>
              </a:rPr>
              <a:t>Online training for non-emergency sector</a:t>
            </a:r>
          </a:p>
          <a:p>
            <a:pPr marL="0" indent="0" lvl="0">
              <a:lnSpc>
                <a:spcPts val="2448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731520" y="738787"/>
            <a:ext cx="8794039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Online training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2963" y="6426328"/>
            <a:ext cx="7542989" cy="248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51"/>
              </a:lnSpc>
              <a:spcBef>
                <a:spcPct val="0"/>
              </a:spcBef>
            </a:pPr>
            <a:r>
              <a:rPr lang="en-US" sz="1508" spc="108">
                <a:solidFill>
                  <a:srgbClr val="000000"/>
                </a:solidFill>
                <a:latin typeface="Libre Baskerville"/>
              </a:rPr>
              <a:t>evfiresafe.business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74104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Private consulting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31520" y="1405542"/>
            <a:ext cx="869263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41">
                <a:solidFill>
                  <a:srgbClr val="000000"/>
                </a:solidFill>
                <a:latin typeface="Libre Baskerville"/>
              </a:rPr>
              <a:t>Currently delivering a package of work for a global logistics company, looking specifically at: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2189920"/>
            <a:ext cx="5572399" cy="156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 spc="48">
                <a:solidFill>
                  <a:srgbClr val="000000"/>
                </a:solidFill>
                <a:latin typeface="Libre Baskerville"/>
              </a:rPr>
              <a:t>Procurement of eGSE,</a:t>
            </a:r>
          </a:p>
          <a:p>
            <a:pPr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 spc="48">
                <a:solidFill>
                  <a:srgbClr val="000000"/>
                </a:solidFill>
                <a:latin typeface="Libre Baskerville"/>
              </a:rPr>
              <a:t>Intergration of safe charging hubs,</a:t>
            </a:r>
          </a:p>
          <a:p>
            <a:pPr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 spc="48">
                <a:solidFill>
                  <a:srgbClr val="000000"/>
                </a:solidFill>
                <a:latin typeface="Libre Baskerville"/>
              </a:rPr>
              <a:t>Future design considerations and location selection.</a:t>
            </a:r>
          </a:p>
          <a:p>
            <a:pPr>
              <a:lnSpc>
                <a:spcPts val="252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5224010" y="4039675"/>
            <a:ext cx="3798070" cy="2606425"/>
            <a:chOff x="0" y="0"/>
            <a:chExt cx="5064093" cy="34752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1446" y="3091049"/>
              <a:ext cx="384537" cy="60084"/>
            </a:xfrm>
            <a:custGeom>
              <a:avLst/>
              <a:gdLst/>
              <a:ahLst/>
              <a:cxnLst/>
              <a:rect r="r" b="b" t="t" l="l"/>
              <a:pathLst>
                <a:path h="60084" w="384537">
                  <a:moveTo>
                    <a:pt x="0" y="0"/>
                  </a:moveTo>
                  <a:lnTo>
                    <a:pt x="384537" y="0"/>
                  </a:lnTo>
                  <a:lnTo>
                    <a:pt x="384537" y="60084"/>
                  </a:lnTo>
                  <a:lnTo>
                    <a:pt x="0" y="60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390590" y="3016571"/>
              <a:ext cx="401159" cy="62681"/>
            </a:xfrm>
            <a:custGeom>
              <a:avLst/>
              <a:gdLst/>
              <a:ahLst/>
              <a:cxnLst/>
              <a:rect r="r" b="b" t="t" l="l"/>
              <a:pathLst>
                <a:path h="62681" w="401159">
                  <a:moveTo>
                    <a:pt x="0" y="0"/>
                  </a:moveTo>
                  <a:lnTo>
                    <a:pt x="401159" y="0"/>
                  </a:lnTo>
                  <a:lnTo>
                    <a:pt x="401159" y="62681"/>
                  </a:lnTo>
                  <a:lnTo>
                    <a:pt x="0" y="62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135909" y="1673244"/>
              <a:ext cx="4825157" cy="1370606"/>
              <a:chOff x="0" y="0"/>
              <a:chExt cx="2168996" cy="61611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2070209">
              <a:off x="225711" y="1345567"/>
              <a:ext cx="939034" cy="608676"/>
              <a:chOff x="0" y="0"/>
              <a:chExt cx="422113" cy="273611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-2238842">
              <a:off x="3398579" y="422420"/>
              <a:ext cx="1180039" cy="1829697"/>
              <a:chOff x="0" y="0"/>
              <a:chExt cx="530449" cy="82248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4" id="14"/>
            <p:cNvGrpSpPr/>
            <p:nvPr/>
          </p:nvGrpSpPr>
          <p:grpSpPr>
            <a:xfrm rot="-5400000">
              <a:off x="1835616" y="-93699"/>
              <a:ext cx="1420728" cy="2300846"/>
              <a:chOff x="0" y="0"/>
              <a:chExt cx="638643" cy="1034272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/>
            <p:nvPr/>
          </p:nvGrpSpPr>
          <p:grpSpPr>
            <a:xfrm rot="2070209">
              <a:off x="543588" y="1091693"/>
              <a:ext cx="1199451" cy="608676"/>
              <a:chOff x="0" y="0"/>
              <a:chExt cx="539175" cy="27361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8" id="18"/>
            <p:cNvGrpSpPr/>
            <p:nvPr/>
          </p:nvGrpSpPr>
          <p:grpSpPr>
            <a:xfrm rot="2070209">
              <a:off x="868423" y="558786"/>
              <a:ext cx="939034" cy="608676"/>
              <a:chOff x="0" y="0"/>
              <a:chExt cx="422113" cy="27361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947878" y="53730"/>
              <a:ext cx="1294902" cy="1268544"/>
              <a:chOff x="0" y="0"/>
              <a:chExt cx="6350000" cy="6350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1606947" y="79326"/>
              <a:ext cx="2089457" cy="608676"/>
              <a:chOff x="0" y="0"/>
              <a:chExt cx="939249" cy="273611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2837165" y="53730"/>
              <a:ext cx="1294902" cy="1268544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85072">
              <a:off x="161477" y="657741"/>
              <a:ext cx="379175" cy="245779"/>
              <a:chOff x="0" y="0"/>
              <a:chExt cx="422113" cy="27361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85072">
              <a:off x="4578908" y="657741"/>
              <a:ext cx="379175" cy="245779"/>
              <a:chOff x="0" y="0"/>
              <a:chExt cx="422113" cy="27361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/>
            <p:nvPr/>
          </p:nvGrpSpPr>
          <p:grpSpPr>
            <a:xfrm rot="85072">
              <a:off x="4191717" y="2925702"/>
              <a:ext cx="764434" cy="406686"/>
              <a:chOff x="0" y="0"/>
              <a:chExt cx="850998" cy="452738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/>
            <p:nvPr/>
          </p:nvGrpSpPr>
          <p:grpSpPr>
            <a:xfrm rot="85072">
              <a:off x="140823" y="2925702"/>
              <a:ext cx="764434" cy="406686"/>
              <a:chOff x="0" y="0"/>
              <a:chExt cx="850998" cy="452738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5064093" cy="3475234"/>
            </a:xfrm>
            <a:custGeom>
              <a:avLst/>
              <a:gdLst/>
              <a:ahLst/>
              <a:cxnLst/>
              <a:rect r="r" b="b" t="t" l="l"/>
              <a:pathLst>
                <a:path h="3475234" w="5064093">
                  <a:moveTo>
                    <a:pt x="0" y="0"/>
                  </a:moveTo>
                  <a:lnTo>
                    <a:pt x="5064093" y="0"/>
                  </a:lnTo>
                  <a:lnTo>
                    <a:pt x="5064093" y="3475234"/>
                  </a:lnTo>
                  <a:lnTo>
                    <a:pt x="0" y="3475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2017394" y="359438"/>
              <a:ext cx="1029306" cy="1562514"/>
            </a:xfrm>
            <a:custGeom>
              <a:avLst/>
              <a:gdLst/>
              <a:ahLst/>
              <a:cxnLst/>
              <a:rect r="r" b="b" t="t" l="l"/>
              <a:pathLst>
                <a:path h="1562514" w="1029306">
                  <a:moveTo>
                    <a:pt x="0" y="0"/>
                  </a:moveTo>
                  <a:lnTo>
                    <a:pt x="1029306" y="0"/>
                  </a:lnTo>
                  <a:lnTo>
                    <a:pt x="1029306" y="1562514"/>
                  </a:lnTo>
                  <a:lnTo>
                    <a:pt x="0" y="1562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2068258" y="502320"/>
              <a:ext cx="867460" cy="1316828"/>
            </a:xfrm>
            <a:custGeom>
              <a:avLst/>
              <a:gdLst/>
              <a:ahLst/>
              <a:cxnLst/>
              <a:rect r="r" b="b" t="t" l="l"/>
              <a:pathLst>
                <a:path h="1316828" w="867460">
                  <a:moveTo>
                    <a:pt x="0" y="0"/>
                  </a:moveTo>
                  <a:lnTo>
                    <a:pt x="867460" y="0"/>
                  </a:lnTo>
                  <a:lnTo>
                    <a:pt x="867460" y="1316828"/>
                  </a:lnTo>
                  <a:lnTo>
                    <a:pt x="0" y="1316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7" id="37"/>
          <p:cNvSpPr txBox="true"/>
          <p:nvPr/>
        </p:nvSpPr>
        <p:spPr>
          <a:xfrm rot="0">
            <a:off x="731520" y="4497068"/>
            <a:ext cx="4145280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4">
                <a:solidFill>
                  <a:srgbClr val="E0475A"/>
                </a:solidFill>
                <a:latin typeface="Libre Baskerville Bold"/>
              </a:rPr>
              <a:t>This will lead into an EV FireSafe Electrified Airports Solutions Paper (due early 2024) 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1579525"/>
            <a:ext cx="8335779" cy="250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80"/>
              </a:lnSpc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Reduce the likelihood of an</a:t>
            </a:r>
            <a:r>
              <a:rPr lang="en-US" sz="2000" spc="54">
                <a:solidFill>
                  <a:srgbClr val="000000"/>
                </a:solidFill>
                <a:latin typeface="Libre Baskerville"/>
              </a:rPr>
              <a:t> incident, through intelligent:</a:t>
            </a:r>
          </a:p>
          <a:p>
            <a:pPr marL="431801" indent="-215900" lvl="1">
              <a:lnSpc>
                <a:spcPts val="2480"/>
              </a:lnSpc>
              <a:buFont typeface="Arial"/>
              <a:buChar char="•"/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P</a:t>
            </a:r>
            <a:r>
              <a:rPr lang="en-US" sz="2000" spc="54">
                <a:solidFill>
                  <a:srgbClr val="000000"/>
                </a:solidFill>
                <a:latin typeface="Libre Baskerville"/>
              </a:rPr>
              <a:t>rocurement</a:t>
            </a:r>
          </a:p>
          <a:p>
            <a:pPr marL="431801" indent="-215900" lvl="1">
              <a:lnSpc>
                <a:spcPts val="2480"/>
              </a:lnSpc>
              <a:buFont typeface="Arial"/>
              <a:buChar char="•"/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Management &amp; maintenance </a:t>
            </a:r>
          </a:p>
          <a:p>
            <a:pPr>
              <a:lnSpc>
                <a:spcPts val="2480"/>
              </a:lnSpc>
            </a:pPr>
          </a:p>
          <a:p>
            <a:pPr>
              <a:lnSpc>
                <a:spcPts val="2480"/>
              </a:lnSpc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Reduce the consequences of incident, through data-driven:</a:t>
            </a:r>
          </a:p>
          <a:p>
            <a:pPr marL="431801" indent="-215900" lvl="1">
              <a:lnSpc>
                <a:spcPts val="2480"/>
              </a:lnSpc>
              <a:buFont typeface="Arial"/>
              <a:buChar char="•"/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R</a:t>
            </a:r>
            <a:r>
              <a:rPr lang="en-US" sz="2000" spc="54">
                <a:solidFill>
                  <a:srgbClr val="000000"/>
                </a:solidFill>
                <a:latin typeface="Libre Baskerville"/>
              </a:rPr>
              <a:t>isk analysis </a:t>
            </a:r>
          </a:p>
          <a:p>
            <a:pPr marL="431801" indent="-215900" lvl="1">
              <a:lnSpc>
                <a:spcPts val="2480"/>
              </a:lnSpc>
              <a:buFont typeface="Arial"/>
              <a:buChar char="•"/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Staff awareness &amp; training</a:t>
            </a:r>
          </a:p>
          <a:p>
            <a:pPr>
              <a:lnSpc>
                <a:spcPts val="2480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731520" y="74104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EV FireSafe’s aim...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794759" y="4083965"/>
            <a:ext cx="4629394" cy="2833766"/>
            <a:chOff x="0" y="0"/>
            <a:chExt cx="6172526" cy="3778355"/>
          </a:xfrm>
        </p:grpSpPr>
        <p:sp>
          <p:nvSpPr>
            <p:cNvPr name="Freeform 5" id="5"/>
            <p:cNvSpPr/>
            <p:nvPr/>
          </p:nvSpPr>
          <p:spPr>
            <a:xfrm flipH="false" flipV="false" rot="-10120229">
              <a:off x="267825" y="2490223"/>
              <a:ext cx="859560" cy="571607"/>
            </a:xfrm>
            <a:custGeom>
              <a:avLst/>
              <a:gdLst/>
              <a:ahLst/>
              <a:cxnLst/>
              <a:rect r="r" b="b" t="t" l="l"/>
              <a:pathLst>
                <a:path h="571607" w="859560">
                  <a:moveTo>
                    <a:pt x="0" y="0"/>
                  </a:moveTo>
                  <a:lnTo>
                    <a:pt x="859560" y="0"/>
                  </a:lnTo>
                  <a:lnTo>
                    <a:pt x="859560" y="571607"/>
                  </a:lnTo>
                  <a:lnTo>
                    <a:pt x="0" y="571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6003037">
              <a:off x="-120725" y="531657"/>
              <a:ext cx="2942085" cy="2221274"/>
            </a:xfrm>
            <a:custGeom>
              <a:avLst/>
              <a:gdLst/>
              <a:ahLst/>
              <a:cxnLst/>
              <a:rect r="r" b="b" t="t" l="l"/>
              <a:pathLst>
                <a:path h="2221274" w="2942085">
                  <a:moveTo>
                    <a:pt x="0" y="0"/>
                  </a:moveTo>
                  <a:lnTo>
                    <a:pt x="2942085" y="0"/>
                  </a:lnTo>
                  <a:lnTo>
                    <a:pt x="2942085" y="2221275"/>
                  </a:lnTo>
                  <a:lnTo>
                    <a:pt x="0" y="2221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true" rot="-1144864">
              <a:off x="552467" y="3198941"/>
              <a:ext cx="669929" cy="483186"/>
            </a:xfrm>
            <a:custGeom>
              <a:avLst/>
              <a:gdLst/>
              <a:ahLst/>
              <a:cxnLst/>
              <a:rect r="r" b="b" t="t" l="l"/>
              <a:pathLst>
                <a:path h="483186" w="669929">
                  <a:moveTo>
                    <a:pt x="0" y="483186"/>
                  </a:moveTo>
                  <a:lnTo>
                    <a:pt x="669929" y="483186"/>
                  </a:lnTo>
                  <a:lnTo>
                    <a:pt x="669929" y="0"/>
                  </a:lnTo>
                  <a:lnTo>
                    <a:pt x="0" y="0"/>
                  </a:lnTo>
                  <a:lnTo>
                    <a:pt x="0" y="483186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true" rot="-6003037">
              <a:off x="3583933" y="1085095"/>
              <a:ext cx="2334831" cy="1762797"/>
            </a:xfrm>
            <a:custGeom>
              <a:avLst/>
              <a:gdLst/>
              <a:ahLst/>
              <a:cxnLst/>
              <a:rect r="r" b="b" t="t" l="l"/>
              <a:pathLst>
                <a:path h="1762797" w="2334831">
                  <a:moveTo>
                    <a:pt x="0" y="1762797"/>
                  </a:moveTo>
                  <a:lnTo>
                    <a:pt x="2334830" y="1762797"/>
                  </a:lnTo>
                  <a:lnTo>
                    <a:pt x="2334830" y="0"/>
                  </a:lnTo>
                  <a:lnTo>
                    <a:pt x="0" y="0"/>
                  </a:lnTo>
                  <a:lnTo>
                    <a:pt x="0" y="176279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true" rot="-4226811">
              <a:off x="4380513" y="1703906"/>
              <a:ext cx="1535168" cy="1629008"/>
            </a:xfrm>
            <a:custGeom>
              <a:avLst/>
              <a:gdLst/>
              <a:ahLst/>
              <a:cxnLst/>
              <a:rect r="r" b="b" t="t" l="l"/>
              <a:pathLst>
                <a:path h="1629008" w="1535168">
                  <a:moveTo>
                    <a:pt x="0" y="1629008"/>
                  </a:moveTo>
                  <a:lnTo>
                    <a:pt x="1535168" y="1629008"/>
                  </a:lnTo>
                  <a:lnTo>
                    <a:pt x="1535168" y="0"/>
                  </a:lnTo>
                  <a:lnTo>
                    <a:pt x="0" y="0"/>
                  </a:lnTo>
                  <a:lnTo>
                    <a:pt x="0" y="162900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86653" y="3102712"/>
              <a:ext cx="243067" cy="37979"/>
            </a:xfrm>
            <a:custGeom>
              <a:avLst/>
              <a:gdLst/>
              <a:ahLst/>
              <a:cxnLst/>
              <a:rect r="r" b="b" t="t" l="l"/>
              <a:pathLst>
                <a:path h="37979" w="243067">
                  <a:moveTo>
                    <a:pt x="0" y="0"/>
                  </a:moveTo>
                  <a:lnTo>
                    <a:pt x="243067" y="0"/>
                  </a:lnTo>
                  <a:lnTo>
                    <a:pt x="243067" y="37980"/>
                  </a:lnTo>
                  <a:lnTo>
                    <a:pt x="0" y="37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426167" y="3055635"/>
              <a:ext cx="253573" cy="39621"/>
            </a:xfrm>
            <a:custGeom>
              <a:avLst/>
              <a:gdLst/>
              <a:ahLst/>
              <a:cxnLst/>
              <a:rect r="r" b="b" t="t" l="l"/>
              <a:pathLst>
                <a:path h="39621" w="253573">
                  <a:moveTo>
                    <a:pt x="0" y="0"/>
                  </a:moveTo>
                  <a:lnTo>
                    <a:pt x="253573" y="0"/>
                  </a:lnTo>
                  <a:lnTo>
                    <a:pt x="253573" y="39621"/>
                  </a:lnTo>
                  <a:lnTo>
                    <a:pt x="0" y="39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934101">
              <a:off x="3550261" y="502624"/>
              <a:ext cx="955434" cy="1114208"/>
            </a:xfrm>
            <a:custGeom>
              <a:avLst/>
              <a:gdLst/>
              <a:ahLst/>
              <a:cxnLst/>
              <a:rect r="r" b="b" t="t" l="l"/>
              <a:pathLst>
                <a:path h="1114208" w="955434">
                  <a:moveTo>
                    <a:pt x="0" y="0"/>
                  </a:moveTo>
                  <a:lnTo>
                    <a:pt x="955433" y="0"/>
                  </a:lnTo>
                  <a:lnTo>
                    <a:pt x="955433" y="1114208"/>
                  </a:lnTo>
                  <a:lnTo>
                    <a:pt x="0" y="111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0">
              <a:off x="1368879" y="2206516"/>
              <a:ext cx="3049988" cy="866362"/>
              <a:chOff x="0" y="0"/>
              <a:chExt cx="2168996" cy="61611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168996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2168996">
                    <a:moveTo>
                      <a:pt x="0" y="0"/>
                    </a:moveTo>
                    <a:lnTo>
                      <a:pt x="2168996" y="0"/>
                    </a:lnTo>
                    <a:lnTo>
                      <a:pt x="2168996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2070209">
              <a:off x="1425643" y="1999391"/>
              <a:ext cx="593564" cy="384745"/>
              <a:chOff x="0" y="0"/>
              <a:chExt cx="422113" cy="27361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-2238842">
              <a:off x="3431217" y="1415869"/>
              <a:ext cx="745904" cy="1156554"/>
              <a:chOff x="0" y="0"/>
              <a:chExt cx="530449" cy="82248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-5400000">
              <a:off x="2443266" y="1089630"/>
              <a:ext cx="898044" cy="1454368"/>
              <a:chOff x="0" y="0"/>
              <a:chExt cx="638643" cy="1034272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2070209">
              <a:off x="1626573" y="1838917"/>
              <a:ext cx="758174" cy="384745"/>
              <a:chOff x="0" y="0"/>
              <a:chExt cx="539175" cy="273611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39175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39175">
                    <a:moveTo>
                      <a:pt x="0" y="0"/>
                    </a:moveTo>
                    <a:lnTo>
                      <a:pt x="539175" y="0"/>
                    </a:lnTo>
                    <a:lnTo>
                      <a:pt x="539175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2070209">
              <a:off x="1831902" y="1502066"/>
              <a:ext cx="593564" cy="384745"/>
              <a:chOff x="0" y="0"/>
              <a:chExt cx="422113" cy="2736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1882125" y="1182819"/>
              <a:ext cx="818509" cy="801848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2298724" y="1198998"/>
              <a:ext cx="1320748" cy="384745"/>
              <a:chOff x="0" y="0"/>
              <a:chExt cx="939249" cy="273611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3076346" y="1182819"/>
              <a:ext cx="818509" cy="801848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85072">
              <a:off x="1385041" y="1564616"/>
              <a:ext cx="239677" cy="155357"/>
              <a:chOff x="0" y="0"/>
              <a:chExt cx="422113" cy="273611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85072">
              <a:off x="4177304" y="1564616"/>
              <a:ext cx="239677" cy="155357"/>
              <a:chOff x="0" y="0"/>
              <a:chExt cx="422113" cy="273611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85072">
              <a:off x="3932560" y="2998197"/>
              <a:ext cx="483200" cy="257066"/>
              <a:chOff x="0" y="0"/>
              <a:chExt cx="850998" cy="452738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85072">
              <a:off x="1371985" y="2998197"/>
              <a:ext cx="483200" cy="257066"/>
              <a:chOff x="0" y="0"/>
              <a:chExt cx="850998" cy="452738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1282971" y="1148857"/>
              <a:ext cx="3201020" cy="2196700"/>
            </a:xfrm>
            <a:custGeom>
              <a:avLst/>
              <a:gdLst/>
              <a:ahLst/>
              <a:cxnLst/>
              <a:rect r="r" b="b" t="t" l="l"/>
              <a:pathLst>
                <a:path h="2196700" w="3201020">
                  <a:moveTo>
                    <a:pt x="0" y="0"/>
                  </a:moveTo>
                  <a:lnTo>
                    <a:pt x="3201019" y="0"/>
                  </a:lnTo>
                  <a:lnTo>
                    <a:pt x="3201019" y="2196699"/>
                  </a:lnTo>
                  <a:lnTo>
                    <a:pt x="0" y="2196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2558168" y="1376058"/>
              <a:ext cx="650626" cy="987667"/>
            </a:xfrm>
            <a:custGeom>
              <a:avLst/>
              <a:gdLst/>
              <a:ahLst/>
              <a:cxnLst/>
              <a:rect r="r" b="b" t="t" l="l"/>
              <a:pathLst>
                <a:path h="987667" w="650626">
                  <a:moveTo>
                    <a:pt x="0" y="0"/>
                  </a:moveTo>
                  <a:lnTo>
                    <a:pt x="650625" y="0"/>
                  </a:lnTo>
                  <a:lnTo>
                    <a:pt x="650625" y="987667"/>
                  </a:lnTo>
                  <a:lnTo>
                    <a:pt x="0" y="98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2590319" y="1466374"/>
              <a:ext cx="548323" cy="832369"/>
            </a:xfrm>
            <a:custGeom>
              <a:avLst/>
              <a:gdLst/>
              <a:ahLst/>
              <a:cxnLst/>
              <a:rect r="r" b="b" t="t" l="l"/>
              <a:pathLst>
                <a:path h="832369" w="548323">
                  <a:moveTo>
                    <a:pt x="0" y="0"/>
                  </a:moveTo>
                  <a:lnTo>
                    <a:pt x="548323" y="0"/>
                  </a:lnTo>
                  <a:lnTo>
                    <a:pt x="548323" y="832368"/>
                  </a:lnTo>
                  <a:lnTo>
                    <a:pt x="0" y="832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2" id="42"/>
            <p:cNvGrpSpPr/>
            <p:nvPr/>
          </p:nvGrpSpPr>
          <p:grpSpPr>
            <a:xfrm rot="0">
              <a:off x="2005660" y="2820041"/>
              <a:ext cx="1798508" cy="124064"/>
              <a:chOff x="0" y="0"/>
              <a:chExt cx="828482" cy="5715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28482" cy="57150"/>
              </a:xfrm>
              <a:custGeom>
                <a:avLst/>
                <a:gdLst/>
                <a:ahLst/>
                <a:cxnLst/>
                <a:rect r="r" b="b" t="t" l="l"/>
                <a:pathLst>
                  <a:path h="57150" w="828482">
                    <a:moveTo>
                      <a:pt x="0" y="0"/>
                    </a:moveTo>
                    <a:lnTo>
                      <a:pt x="828482" y="0"/>
                    </a:lnTo>
                    <a:lnTo>
                      <a:pt x="828482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F66700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38100"/>
                <a:ext cx="828482" cy="95250"/>
              </a:xfrm>
              <a:prstGeom prst="rect">
                <a:avLst/>
              </a:prstGeom>
            </p:spPr>
            <p:txBody>
              <a:bodyPr anchor="ctr" rtlCol="false" tIns="27093" lIns="27093" bIns="27093" rIns="27093"/>
              <a:lstStyle/>
              <a:p>
                <a:pPr algn="ctr">
                  <a:lnSpc>
                    <a:spcPts val="191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72990" y="5093534"/>
            <a:ext cx="7607620" cy="871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1"/>
              </a:lnSpc>
            </a:pPr>
            <a:r>
              <a:rPr lang="en-US" sz="2799" spc="75">
                <a:solidFill>
                  <a:srgbClr val="E0475A"/>
                </a:solidFill>
                <a:latin typeface="Libre Baskerville Bold"/>
              </a:rPr>
              <a:t> ...to support the aviation sector to achieve net zero targets, safely.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31520" y="74104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We need data &amp; info...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582766" y="2200016"/>
            <a:ext cx="493301" cy="657734"/>
            <a:chOff x="0" y="0"/>
            <a:chExt cx="657734" cy="87697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24834" y="3165900"/>
            <a:ext cx="2409166" cy="124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Incident data from regulator, airports, airlines &amp; OEMs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4630150" y="2200016"/>
            <a:ext cx="493301" cy="657734"/>
            <a:chOff x="0" y="0"/>
            <a:chExt cx="657734" cy="87697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672217" y="3165900"/>
            <a:ext cx="2409166" cy="124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To know more  about your concerns,  issues, pain points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677533" y="2216551"/>
            <a:ext cx="493301" cy="657734"/>
            <a:chOff x="0" y="0"/>
            <a:chExt cx="657734" cy="87697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6719600" y="3182435"/>
            <a:ext cx="2409166" cy="124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00" spc="54">
                <a:solidFill>
                  <a:srgbClr val="000000"/>
                </a:solidFill>
                <a:latin typeface="Libre Baskerville"/>
              </a:rPr>
              <a:t>Help from government &amp; authority to research &amp; test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97491" y="2792730"/>
            <a:ext cx="4158617" cy="189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Libre Baskerville"/>
              </a:rPr>
              <a:t>Questions?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Libre Baskerville"/>
              </a:rPr>
              <a:t>Pain points?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Libre Baskerville"/>
              </a:rPr>
              <a:t>Comments?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573781" y="1577588"/>
            <a:ext cx="606039" cy="950660"/>
          </a:xfrm>
          <a:custGeom>
            <a:avLst/>
            <a:gdLst/>
            <a:ahLst/>
            <a:cxnLst/>
            <a:rect r="r" b="b" t="t" l="l"/>
            <a:pathLst>
              <a:path h="950660" w="606039">
                <a:moveTo>
                  <a:pt x="0" y="0"/>
                </a:moveTo>
                <a:lnTo>
                  <a:pt x="606038" y="0"/>
                </a:lnTo>
                <a:lnTo>
                  <a:pt x="606038" y="950660"/>
                </a:lnTo>
                <a:lnTo>
                  <a:pt x="0" y="95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540" t="-11735" r="-176056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470855" y="-11568"/>
            <a:ext cx="2773447" cy="8083675"/>
          </a:xfrm>
          <a:custGeom>
            <a:avLst/>
            <a:gdLst/>
            <a:ahLst/>
            <a:cxnLst/>
            <a:rect r="r" b="b" t="t" l="l"/>
            <a:pathLst>
              <a:path h="8083675" w="2773447">
                <a:moveTo>
                  <a:pt x="2773447" y="0"/>
                </a:moveTo>
                <a:lnTo>
                  <a:pt x="0" y="0"/>
                </a:lnTo>
                <a:lnTo>
                  <a:pt x="0" y="8083675"/>
                </a:lnTo>
                <a:lnTo>
                  <a:pt x="2773447" y="8083675"/>
                </a:lnTo>
                <a:lnTo>
                  <a:pt x="2773447" y="0"/>
                </a:lnTo>
                <a:close/>
              </a:path>
            </a:pathLst>
          </a:custGeom>
          <a:blipFill>
            <a:blip r:embed="rId2"/>
            <a:stretch>
              <a:fillRect l="0" t="0" r="-94554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-11568"/>
            <a:ext cx="1352369" cy="7338336"/>
          </a:xfrm>
          <a:prstGeom prst="rect">
            <a:avLst/>
          </a:prstGeom>
          <a:solidFill>
            <a:srgbClr val="E0475A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438175" y="314635"/>
            <a:ext cx="393751" cy="525001"/>
            <a:chOff x="0" y="0"/>
            <a:chExt cx="525001" cy="700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25001" cy="700002"/>
            </a:xfrm>
            <a:custGeom>
              <a:avLst/>
              <a:gdLst/>
              <a:ahLst/>
              <a:cxnLst/>
              <a:rect r="r" b="b" t="t" l="l"/>
              <a:pathLst>
                <a:path h="700002" w="525001">
                  <a:moveTo>
                    <a:pt x="0" y="0"/>
                  </a:moveTo>
                  <a:lnTo>
                    <a:pt x="525001" y="0"/>
                  </a:lnTo>
                  <a:lnTo>
                    <a:pt x="525001" y="700002"/>
                  </a:lnTo>
                  <a:lnTo>
                    <a:pt x="0" y="700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89556" y="111312"/>
              <a:ext cx="345890" cy="345890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12382" y="84099"/>
              <a:ext cx="300237" cy="400316"/>
            </a:xfrm>
            <a:custGeom>
              <a:avLst/>
              <a:gdLst/>
              <a:ahLst/>
              <a:cxnLst/>
              <a:rect r="r" b="b" t="t" l="l"/>
              <a:pathLst>
                <a:path h="400316" w="300237">
                  <a:moveTo>
                    <a:pt x="0" y="0"/>
                  </a:moveTo>
                  <a:lnTo>
                    <a:pt x="300237" y="0"/>
                  </a:lnTo>
                  <a:lnTo>
                    <a:pt x="300237" y="400316"/>
                  </a:lnTo>
                  <a:lnTo>
                    <a:pt x="0" y="400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849576" y="6917514"/>
            <a:ext cx="236175" cy="236175"/>
          </a:xfrm>
          <a:custGeom>
            <a:avLst/>
            <a:gdLst/>
            <a:ahLst/>
            <a:cxnLst/>
            <a:rect r="r" b="b" t="t" l="l"/>
            <a:pathLst>
              <a:path h="236175" w="236175">
                <a:moveTo>
                  <a:pt x="0" y="0"/>
                </a:moveTo>
                <a:lnTo>
                  <a:pt x="236175" y="0"/>
                </a:lnTo>
                <a:lnTo>
                  <a:pt x="236175" y="236174"/>
                </a:lnTo>
                <a:lnTo>
                  <a:pt x="0" y="236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6619" y="6911920"/>
            <a:ext cx="236175" cy="236175"/>
          </a:xfrm>
          <a:custGeom>
            <a:avLst/>
            <a:gdLst/>
            <a:ahLst/>
            <a:cxnLst/>
            <a:rect r="r" b="b" t="t" l="l"/>
            <a:pathLst>
              <a:path h="236175" w="236175">
                <a:moveTo>
                  <a:pt x="0" y="0"/>
                </a:moveTo>
                <a:lnTo>
                  <a:pt x="236174" y="0"/>
                </a:lnTo>
                <a:lnTo>
                  <a:pt x="236174" y="236175"/>
                </a:lnTo>
                <a:lnTo>
                  <a:pt x="0" y="2361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5557" y="6917514"/>
            <a:ext cx="230581" cy="230581"/>
          </a:xfrm>
          <a:custGeom>
            <a:avLst/>
            <a:gdLst/>
            <a:ahLst/>
            <a:cxnLst/>
            <a:rect r="r" b="b" t="t" l="l"/>
            <a:pathLst>
              <a:path h="230581" w="230581">
                <a:moveTo>
                  <a:pt x="0" y="0"/>
                </a:moveTo>
                <a:lnTo>
                  <a:pt x="230581" y="0"/>
                </a:lnTo>
                <a:lnTo>
                  <a:pt x="230581" y="230581"/>
                </a:lnTo>
                <a:lnTo>
                  <a:pt x="0" y="2305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52369" y="2147728"/>
            <a:ext cx="6273809" cy="3417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800" spc="72">
                <a:solidFill>
                  <a:srgbClr val="323232"/>
                </a:solidFill>
                <a:latin typeface="Libre Baskerville Bold"/>
              </a:rPr>
              <a:t>Emma Sutcliffe</a:t>
            </a:r>
          </a:p>
          <a:p>
            <a:pPr algn="r">
              <a:lnSpc>
                <a:spcPts val="2700"/>
              </a:lnSpc>
            </a:pPr>
            <a:r>
              <a:rPr lang="en-US" sz="1800" spc="72">
                <a:solidFill>
                  <a:srgbClr val="323232"/>
                </a:solidFill>
                <a:latin typeface="Libre Baskerville Bold"/>
              </a:rPr>
              <a:t> </a:t>
            </a:r>
            <a:r>
              <a:rPr lang="en-US" sz="1800" spc="72">
                <a:solidFill>
                  <a:srgbClr val="323232"/>
                </a:solidFill>
                <a:latin typeface="Libre Baskerville"/>
              </a:rPr>
              <a:t>Director</a:t>
            </a:r>
          </a:p>
          <a:p>
            <a:pPr algn="r">
              <a:lnSpc>
                <a:spcPts val="2700"/>
              </a:lnSpc>
            </a:pPr>
            <a:r>
              <a:rPr lang="en-US" sz="1800" spc="72">
                <a:solidFill>
                  <a:srgbClr val="323232"/>
                </a:solidFill>
                <a:latin typeface="Libre Baskerville"/>
              </a:rPr>
              <a:t>emma@evfiresafe.com</a:t>
            </a:r>
          </a:p>
          <a:p>
            <a:pPr algn="r">
              <a:lnSpc>
                <a:spcPts val="2700"/>
              </a:lnSpc>
            </a:pPr>
          </a:p>
          <a:p>
            <a:pPr algn="r">
              <a:lnSpc>
                <a:spcPts val="2700"/>
              </a:lnSpc>
            </a:pPr>
          </a:p>
          <a:p>
            <a:pPr algn="r">
              <a:lnSpc>
                <a:spcPts val="2700"/>
              </a:lnSpc>
            </a:pPr>
            <a:r>
              <a:rPr lang="en-US" sz="1800" spc="72">
                <a:solidFill>
                  <a:srgbClr val="323232"/>
                </a:solidFill>
                <a:latin typeface="Libre Baskerville Bold"/>
              </a:rPr>
              <a:t>Nathan Smith</a:t>
            </a:r>
          </a:p>
          <a:p>
            <a:pPr algn="r">
              <a:lnSpc>
                <a:spcPts val="2700"/>
              </a:lnSpc>
            </a:pPr>
            <a:r>
              <a:rPr lang="en-US" sz="1800" spc="72">
                <a:solidFill>
                  <a:srgbClr val="323232"/>
                </a:solidFill>
                <a:latin typeface="Libre Baskerville"/>
              </a:rPr>
              <a:t>Airports &amp; Emergency Management Specialist</a:t>
            </a:r>
          </a:p>
          <a:p>
            <a:pPr algn="r">
              <a:lnSpc>
                <a:spcPts val="2700"/>
              </a:lnSpc>
            </a:pPr>
            <a:r>
              <a:rPr lang="en-US" sz="1800" spc="72">
                <a:solidFill>
                  <a:srgbClr val="323232"/>
                </a:solidFill>
                <a:latin typeface="Libre Baskerville"/>
              </a:rPr>
              <a:t>nathan@evfiresafe.com</a:t>
            </a:r>
          </a:p>
          <a:p>
            <a:pPr algn="r">
              <a:lnSpc>
                <a:spcPts val="2700"/>
              </a:lnSpc>
            </a:pPr>
          </a:p>
          <a:p>
            <a:pPr algn="r">
              <a:lnSpc>
                <a:spcPts val="270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-860084" y="2447315"/>
            <a:ext cx="2971218" cy="194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632"/>
              </a:lnSpc>
              <a:spcBef>
                <a:spcPct val="0"/>
              </a:spcBef>
            </a:pPr>
            <a:r>
              <a:rPr lang="en-US" sz="1200" spc="86">
                <a:solidFill>
                  <a:srgbClr val="FFFFFF"/>
                </a:solidFill>
                <a:latin typeface="Open Sauce Light"/>
              </a:rPr>
              <a:t>evfiresafe.com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29695" y="1251117"/>
            <a:ext cx="5696484" cy="3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 spc="84">
                <a:solidFill>
                  <a:srgbClr val="E0475A"/>
                </a:solidFill>
                <a:latin typeface="Libre Baskerville Bold"/>
              </a:rPr>
              <a:t>Many thanks for your kind attention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800735"/>
            <a:ext cx="8290560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Electric vehicle hazards &amp; risks</a:t>
            </a:r>
            <a:r>
              <a:rPr lang="en-US" sz="3600">
                <a:solidFill>
                  <a:srgbClr val="E0475A"/>
                </a:solidFill>
                <a:latin typeface="Libre Baskerville Bold"/>
              </a:rPr>
              <a:t>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4597519" y="2377918"/>
            <a:ext cx="4962737" cy="3378130"/>
            <a:chOff x="0" y="0"/>
            <a:chExt cx="6616983" cy="45041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09201"/>
              <a:ext cx="3585161" cy="3585161"/>
            </a:xfrm>
            <a:custGeom>
              <a:avLst/>
              <a:gdLst/>
              <a:ahLst/>
              <a:cxnLst/>
              <a:rect r="r" b="b" t="t" l="l"/>
              <a:pathLst>
                <a:path h="3585161" w="3585161">
                  <a:moveTo>
                    <a:pt x="0" y="0"/>
                  </a:moveTo>
                  <a:lnTo>
                    <a:pt x="3585161" y="0"/>
                  </a:lnTo>
                  <a:lnTo>
                    <a:pt x="3585161" y="3585161"/>
                  </a:lnTo>
                  <a:lnTo>
                    <a:pt x="0" y="3585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true" rot="-6003037">
              <a:off x="4064570" y="1454496"/>
              <a:ext cx="1630371" cy="1230930"/>
            </a:xfrm>
            <a:custGeom>
              <a:avLst/>
              <a:gdLst/>
              <a:ahLst/>
              <a:cxnLst/>
              <a:rect r="r" b="b" t="t" l="l"/>
              <a:pathLst>
                <a:path h="1230930" w="1630371">
                  <a:moveTo>
                    <a:pt x="0" y="1230930"/>
                  </a:moveTo>
                  <a:lnTo>
                    <a:pt x="1630371" y="1230930"/>
                  </a:lnTo>
                  <a:lnTo>
                    <a:pt x="1630371" y="0"/>
                  </a:lnTo>
                  <a:lnTo>
                    <a:pt x="0" y="0"/>
                  </a:lnTo>
                  <a:lnTo>
                    <a:pt x="0" y="123093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495615" y="2985254"/>
              <a:ext cx="169729" cy="26520"/>
            </a:xfrm>
            <a:custGeom>
              <a:avLst/>
              <a:gdLst/>
              <a:ahLst/>
              <a:cxnLst/>
              <a:rect r="r" b="b" t="t" l="l"/>
              <a:pathLst>
                <a:path h="26520" w="169729">
                  <a:moveTo>
                    <a:pt x="0" y="0"/>
                  </a:moveTo>
                  <a:lnTo>
                    <a:pt x="169729" y="0"/>
                  </a:lnTo>
                  <a:lnTo>
                    <a:pt x="169729" y="26520"/>
                  </a:lnTo>
                  <a:lnTo>
                    <a:pt x="0" y="2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true" rot="-4242113">
              <a:off x="4776895" y="2217798"/>
              <a:ext cx="933547" cy="990612"/>
            </a:xfrm>
            <a:custGeom>
              <a:avLst/>
              <a:gdLst/>
              <a:ahLst/>
              <a:cxnLst/>
              <a:rect r="r" b="b" t="t" l="l"/>
              <a:pathLst>
                <a:path h="990612" w="933547">
                  <a:moveTo>
                    <a:pt x="0" y="990612"/>
                  </a:moveTo>
                  <a:lnTo>
                    <a:pt x="933547" y="990612"/>
                  </a:lnTo>
                  <a:lnTo>
                    <a:pt x="933547" y="0"/>
                  </a:lnTo>
                  <a:lnTo>
                    <a:pt x="0" y="0"/>
                  </a:lnTo>
                  <a:lnTo>
                    <a:pt x="0" y="990612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1719641">
              <a:off x="5212956" y="3080564"/>
              <a:ext cx="498771" cy="275546"/>
            </a:xfrm>
            <a:custGeom>
              <a:avLst/>
              <a:gdLst/>
              <a:ahLst/>
              <a:cxnLst/>
              <a:rect r="r" b="b" t="t" l="l"/>
              <a:pathLst>
                <a:path h="275546" w="498771">
                  <a:moveTo>
                    <a:pt x="0" y="0"/>
                  </a:moveTo>
                  <a:lnTo>
                    <a:pt x="498772" y="0"/>
                  </a:lnTo>
                  <a:lnTo>
                    <a:pt x="498772" y="275546"/>
                  </a:lnTo>
                  <a:lnTo>
                    <a:pt x="0" y="275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1719641">
              <a:off x="4971400" y="3216919"/>
              <a:ext cx="498771" cy="275546"/>
            </a:xfrm>
            <a:custGeom>
              <a:avLst/>
              <a:gdLst/>
              <a:ahLst/>
              <a:cxnLst/>
              <a:rect r="r" b="b" t="t" l="l"/>
              <a:pathLst>
                <a:path h="275546" w="498771">
                  <a:moveTo>
                    <a:pt x="0" y="0"/>
                  </a:moveTo>
                  <a:lnTo>
                    <a:pt x="498771" y="0"/>
                  </a:lnTo>
                  <a:lnTo>
                    <a:pt x="498771" y="275547"/>
                  </a:lnTo>
                  <a:lnTo>
                    <a:pt x="0" y="275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777" t="0" r="-95555" b="-18925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120229">
              <a:off x="1994460" y="2780475"/>
              <a:ext cx="600216" cy="399143"/>
            </a:xfrm>
            <a:custGeom>
              <a:avLst/>
              <a:gdLst/>
              <a:ahLst/>
              <a:cxnLst/>
              <a:rect r="r" b="b" t="t" l="l"/>
              <a:pathLst>
                <a:path h="399143" w="600216">
                  <a:moveTo>
                    <a:pt x="0" y="0"/>
                  </a:moveTo>
                  <a:lnTo>
                    <a:pt x="600215" y="0"/>
                  </a:lnTo>
                  <a:lnTo>
                    <a:pt x="600215" y="399143"/>
                  </a:lnTo>
                  <a:lnTo>
                    <a:pt x="0" y="39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254507" y="2952380"/>
              <a:ext cx="177066" cy="27667"/>
            </a:xfrm>
            <a:custGeom>
              <a:avLst/>
              <a:gdLst/>
              <a:ahLst/>
              <a:cxnLst/>
              <a:rect r="r" b="b" t="t" l="l"/>
              <a:pathLst>
                <a:path h="27667" w="177066">
                  <a:moveTo>
                    <a:pt x="0" y="0"/>
                  </a:moveTo>
                  <a:lnTo>
                    <a:pt x="177065" y="0"/>
                  </a:lnTo>
                  <a:lnTo>
                    <a:pt x="177065" y="27667"/>
                  </a:lnTo>
                  <a:lnTo>
                    <a:pt x="0" y="2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6003037">
              <a:off x="1784495" y="1179614"/>
              <a:ext cx="2054406" cy="1551077"/>
            </a:xfrm>
            <a:custGeom>
              <a:avLst/>
              <a:gdLst/>
              <a:ahLst/>
              <a:cxnLst/>
              <a:rect r="r" b="b" t="t" l="l"/>
              <a:pathLst>
                <a:path h="1551077" w="2054406">
                  <a:moveTo>
                    <a:pt x="0" y="0"/>
                  </a:moveTo>
                  <a:lnTo>
                    <a:pt x="2054407" y="0"/>
                  </a:lnTo>
                  <a:lnTo>
                    <a:pt x="2054407" y="1551076"/>
                  </a:lnTo>
                  <a:lnTo>
                    <a:pt x="0" y="1551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true" rot="-10048775">
              <a:off x="1812848" y="1515109"/>
              <a:ext cx="1630371" cy="1230930"/>
            </a:xfrm>
            <a:custGeom>
              <a:avLst/>
              <a:gdLst/>
              <a:ahLst/>
              <a:cxnLst/>
              <a:rect r="r" b="b" t="t" l="l"/>
              <a:pathLst>
                <a:path h="1230930" w="1630371">
                  <a:moveTo>
                    <a:pt x="0" y="1230931"/>
                  </a:moveTo>
                  <a:lnTo>
                    <a:pt x="1630371" y="1230931"/>
                  </a:lnTo>
                  <a:lnTo>
                    <a:pt x="1630371" y="0"/>
                  </a:lnTo>
                  <a:lnTo>
                    <a:pt x="0" y="0"/>
                  </a:lnTo>
                  <a:lnTo>
                    <a:pt x="0" y="123093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2844078" y="2279416"/>
              <a:ext cx="2103614" cy="685005"/>
              <a:chOff x="0" y="0"/>
              <a:chExt cx="2142375" cy="697626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142375" cy="697626"/>
              </a:xfrm>
              <a:custGeom>
                <a:avLst/>
                <a:gdLst/>
                <a:ahLst/>
                <a:cxnLst/>
                <a:rect r="r" b="b" t="t" l="l"/>
                <a:pathLst>
                  <a:path h="697626" w="2142375">
                    <a:moveTo>
                      <a:pt x="0" y="0"/>
                    </a:moveTo>
                    <a:lnTo>
                      <a:pt x="2142375" y="0"/>
                    </a:lnTo>
                    <a:lnTo>
                      <a:pt x="2142375" y="697626"/>
                    </a:lnTo>
                    <a:lnTo>
                      <a:pt x="0" y="6976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6" id="16"/>
            <p:cNvGrpSpPr/>
            <p:nvPr/>
          </p:nvGrpSpPr>
          <p:grpSpPr>
            <a:xfrm rot="2070209">
              <a:off x="2944516" y="2187022"/>
              <a:ext cx="512636" cy="268660"/>
              <a:chOff x="0" y="0"/>
              <a:chExt cx="522082" cy="27361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22082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522082">
                    <a:moveTo>
                      <a:pt x="0" y="0"/>
                    </a:moveTo>
                    <a:lnTo>
                      <a:pt x="522082" y="0"/>
                    </a:lnTo>
                    <a:lnTo>
                      <a:pt x="522082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8" id="18"/>
            <p:cNvGrpSpPr/>
            <p:nvPr/>
          </p:nvGrpSpPr>
          <p:grpSpPr>
            <a:xfrm rot="-2238842">
              <a:off x="4258033" y="1807360"/>
              <a:ext cx="520852" cy="807601"/>
              <a:chOff x="0" y="0"/>
              <a:chExt cx="530449" cy="822482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-5400000">
              <a:off x="3568164" y="1579553"/>
              <a:ext cx="627088" cy="1015559"/>
              <a:chOff x="0" y="0"/>
              <a:chExt cx="638643" cy="103427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38643" cy="1034272"/>
              </a:xfrm>
              <a:custGeom>
                <a:avLst/>
                <a:gdLst/>
                <a:ahLst/>
                <a:cxnLst/>
                <a:rect r="r" b="b" t="t" l="l"/>
                <a:pathLst>
                  <a:path h="1034272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1034272"/>
                    </a:lnTo>
                    <a:lnTo>
                      <a:pt x="0" y="10342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2070209">
              <a:off x="3137571" y="1892634"/>
              <a:ext cx="620983" cy="451644"/>
              <a:chOff x="0" y="0"/>
              <a:chExt cx="632425" cy="45996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32425" cy="459966"/>
              </a:xfrm>
              <a:custGeom>
                <a:avLst/>
                <a:gdLst/>
                <a:ahLst/>
                <a:cxnLst/>
                <a:rect r="r" b="b" t="t" l="l"/>
                <a:pathLst>
                  <a:path h="459966" w="632425">
                    <a:moveTo>
                      <a:pt x="0" y="0"/>
                    </a:moveTo>
                    <a:lnTo>
                      <a:pt x="632425" y="0"/>
                    </a:lnTo>
                    <a:lnTo>
                      <a:pt x="632425" y="459966"/>
                    </a:lnTo>
                    <a:lnTo>
                      <a:pt x="0" y="45996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2070209">
              <a:off x="3317727" y="1867550"/>
              <a:ext cx="414476" cy="268660"/>
              <a:chOff x="0" y="0"/>
              <a:chExt cx="422113" cy="273611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3250292" y="1651245"/>
              <a:ext cx="646258" cy="559916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3467233" y="1655923"/>
              <a:ext cx="922255" cy="268660"/>
              <a:chOff x="0" y="0"/>
              <a:chExt cx="939249" cy="27361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3924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939249">
                    <a:moveTo>
                      <a:pt x="0" y="0"/>
                    </a:moveTo>
                    <a:lnTo>
                      <a:pt x="939249" y="0"/>
                    </a:lnTo>
                    <a:lnTo>
                      <a:pt x="93924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/>
            <p:nvPr/>
          </p:nvGrpSpPr>
          <p:grpSpPr>
            <a:xfrm rot="0">
              <a:off x="4010233" y="1644626"/>
              <a:ext cx="571550" cy="559916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/>
            <p:nvPr/>
          </p:nvGrpSpPr>
          <p:grpSpPr>
            <a:xfrm rot="85072">
              <a:off x="2845394" y="1926638"/>
              <a:ext cx="167362" cy="108483"/>
              <a:chOff x="0" y="0"/>
              <a:chExt cx="422113" cy="273611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/>
            <p:nvPr/>
          </p:nvGrpSpPr>
          <p:grpSpPr>
            <a:xfrm rot="85072">
              <a:off x="4779013" y="1911228"/>
              <a:ext cx="167362" cy="108483"/>
              <a:chOff x="0" y="0"/>
              <a:chExt cx="422113" cy="273611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85072">
              <a:off x="4608112" y="2912272"/>
              <a:ext cx="337410" cy="179505"/>
              <a:chOff x="0" y="0"/>
              <a:chExt cx="850998" cy="452738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/>
            <p:nvPr/>
          </p:nvGrpSpPr>
          <p:grpSpPr>
            <a:xfrm rot="85072">
              <a:off x="2996596" y="2910597"/>
              <a:ext cx="202049" cy="179505"/>
              <a:chOff x="0" y="0"/>
              <a:chExt cx="509597" cy="452738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09597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509597">
                    <a:moveTo>
                      <a:pt x="0" y="0"/>
                    </a:moveTo>
                    <a:lnTo>
                      <a:pt x="509597" y="0"/>
                    </a:lnTo>
                    <a:lnTo>
                      <a:pt x="509597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2785126" y="1633919"/>
              <a:ext cx="2235216" cy="1533917"/>
            </a:xfrm>
            <a:custGeom>
              <a:avLst/>
              <a:gdLst/>
              <a:ahLst/>
              <a:cxnLst/>
              <a:rect r="r" b="b" t="t" l="l"/>
              <a:pathLst>
                <a:path h="1533917" w="2235216">
                  <a:moveTo>
                    <a:pt x="0" y="0"/>
                  </a:moveTo>
                  <a:lnTo>
                    <a:pt x="2235215" y="0"/>
                  </a:lnTo>
                  <a:lnTo>
                    <a:pt x="2235215" y="1533916"/>
                  </a:lnTo>
                  <a:lnTo>
                    <a:pt x="0" y="1533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3662293" y="1788762"/>
              <a:ext cx="426531" cy="647486"/>
            </a:xfrm>
            <a:custGeom>
              <a:avLst/>
              <a:gdLst/>
              <a:ahLst/>
              <a:cxnLst/>
              <a:rect r="r" b="b" t="t" l="l"/>
              <a:pathLst>
                <a:path h="647486" w="426531">
                  <a:moveTo>
                    <a:pt x="0" y="0"/>
                  </a:moveTo>
                  <a:lnTo>
                    <a:pt x="426531" y="0"/>
                  </a:lnTo>
                  <a:lnTo>
                    <a:pt x="426531" y="647486"/>
                  </a:lnTo>
                  <a:lnTo>
                    <a:pt x="0" y="647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3683370" y="1847971"/>
              <a:ext cx="359465" cy="545677"/>
            </a:xfrm>
            <a:custGeom>
              <a:avLst/>
              <a:gdLst/>
              <a:ahLst/>
              <a:cxnLst/>
              <a:rect r="r" b="b" t="t" l="l"/>
              <a:pathLst>
                <a:path h="545677" w="359465">
                  <a:moveTo>
                    <a:pt x="0" y="0"/>
                  </a:moveTo>
                  <a:lnTo>
                    <a:pt x="359465" y="0"/>
                  </a:lnTo>
                  <a:lnTo>
                    <a:pt x="359465" y="545677"/>
                  </a:lnTo>
                  <a:lnTo>
                    <a:pt x="0" y="545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3" id="43"/>
            <p:cNvGrpSpPr/>
            <p:nvPr/>
          </p:nvGrpSpPr>
          <p:grpSpPr>
            <a:xfrm rot="0">
              <a:off x="2709243" y="367213"/>
              <a:ext cx="2005829" cy="749999"/>
              <a:chOff x="0" y="0"/>
              <a:chExt cx="1135947" cy="424742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135947" cy="424742"/>
              </a:xfrm>
              <a:custGeom>
                <a:avLst/>
                <a:gdLst/>
                <a:ahLst/>
                <a:cxnLst/>
                <a:rect r="r" b="b" t="t" l="l"/>
                <a:pathLst>
                  <a:path h="424742" w="1135947">
                    <a:moveTo>
                      <a:pt x="0" y="0"/>
                    </a:moveTo>
                    <a:lnTo>
                      <a:pt x="1135947" y="0"/>
                    </a:lnTo>
                    <a:lnTo>
                      <a:pt x="1135947" y="424742"/>
                    </a:lnTo>
                    <a:lnTo>
                      <a:pt x="0" y="4247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9525"/>
                <a:ext cx="1135947" cy="434267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 </a:t>
                </a: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Toxic &amp; flammable vapours (off-gassing)</a:t>
                </a: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176372" y="283002"/>
              <a:ext cx="1080245" cy="749999"/>
              <a:chOff x="0" y="0"/>
              <a:chExt cx="611767" cy="424742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611767" cy="424742"/>
              </a:xfrm>
              <a:custGeom>
                <a:avLst/>
                <a:gdLst/>
                <a:ahLst/>
                <a:cxnLst/>
                <a:rect r="r" b="b" t="t" l="l"/>
                <a:pathLst>
                  <a:path h="424742" w="611767">
                    <a:moveTo>
                      <a:pt x="0" y="0"/>
                    </a:moveTo>
                    <a:lnTo>
                      <a:pt x="611767" y="0"/>
                    </a:lnTo>
                    <a:lnTo>
                      <a:pt x="611767" y="424742"/>
                    </a:lnTo>
                    <a:lnTo>
                      <a:pt x="0" y="4247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9525"/>
                <a:ext cx="611767" cy="434267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Jet like, directional flames</a:t>
                </a: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42976" y="3848"/>
              <a:ext cx="1080245" cy="558309"/>
              <a:chOff x="0" y="0"/>
              <a:chExt cx="611767" cy="31618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611767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611767">
                    <a:moveTo>
                      <a:pt x="0" y="0"/>
                    </a:moveTo>
                    <a:lnTo>
                      <a:pt x="611767" y="0"/>
                    </a:lnTo>
                    <a:lnTo>
                      <a:pt x="611767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9525"/>
                <a:ext cx="611767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Projectiles</a:t>
                </a: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2154207" y="3843226"/>
              <a:ext cx="741172" cy="558309"/>
              <a:chOff x="0" y="0"/>
              <a:chExt cx="419743" cy="316183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419743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419743">
                    <a:moveTo>
                      <a:pt x="0" y="0"/>
                    </a:moveTo>
                    <a:lnTo>
                      <a:pt x="419743" y="0"/>
                    </a:lnTo>
                    <a:lnTo>
                      <a:pt x="419743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9525"/>
                <a:ext cx="419743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Air quality</a:t>
                </a: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1004238" y="3945865"/>
              <a:ext cx="864693" cy="558309"/>
              <a:chOff x="0" y="0"/>
              <a:chExt cx="489695" cy="316183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489695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489695">
                    <a:moveTo>
                      <a:pt x="0" y="0"/>
                    </a:moveTo>
                    <a:lnTo>
                      <a:pt x="489695" y="0"/>
                    </a:lnTo>
                    <a:lnTo>
                      <a:pt x="489695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9525"/>
                <a:ext cx="489695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Water quality</a:t>
                </a: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104639" y="3247343"/>
              <a:ext cx="1080245" cy="558309"/>
              <a:chOff x="0" y="0"/>
              <a:chExt cx="611767" cy="316183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611767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611767">
                    <a:moveTo>
                      <a:pt x="0" y="0"/>
                    </a:moveTo>
                    <a:lnTo>
                      <a:pt x="611767" y="0"/>
                    </a:lnTo>
                    <a:lnTo>
                      <a:pt x="611767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9525"/>
                <a:ext cx="611767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Secondary ignition</a:t>
                </a: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2910293" y="3351842"/>
              <a:ext cx="1080245" cy="749999"/>
              <a:chOff x="0" y="0"/>
              <a:chExt cx="611767" cy="424742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611767" cy="424742"/>
              </a:xfrm>
              <a:custGeom>
                <a:avLst/>
                <a:gdLst/>
                <a:ahLst/>
                <a:cxnLst/>
                <a:rect r="r" b="b" t="t" l="l"/>
                <a:pathLst>
                  <a:path h="424742" w="611767">
                    <a:moveTo>
                      <a:pt x="0" y="0"/>
                    </a:moveTo>
                    <a:lnTo>
                      <a:pt x="611767" y="0"/>
                    </a:lnTo>
                    <a:lnTo>
                      <a:pt x="611767" y="424742"/>
                    </a:lnTo>
                    <a:lnTo>
                      <a:pt x="0" y="4247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0" y="-9525"/>
                <a:ext cx="611767" cy="434267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Vapour cloud explosion</a:t>
                </a: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5400000">
              <a:off x="4039502" y="1888736"/>
              <a:ext cx="4466217" cy="688744"/>
              <a:chOff x="0" y="0"/>
              <a:chExt cx="2529321" cy="390051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2529321" cy="390051"/>
              </a:xfrm>
              <a:custGeom>
                <a:avLst/>
                <a:gdLst/>
                <a:ahLst/>
                <a:cxnLst/>
                <a:rect r="r" b="b" t="t" l="l"/>
                <a:pathLst>
                  <a:path h="390051" w="2529321">
                    <a:moveTo>
                      <a:pt x="0" y="0"/>
                    </a:moveTo>
                    <a:lnTo>
                      <a:pt x="2529321" y="0"/>
                    </a:lnTo>
                    <a:lnTo>
                      <a:pt x="2529321" y="390051"/>
                    </a:lnTo>
                    <a:lnTo>
                      <a:pt x="0" y="3900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0" y="0"/>
                <a:ext cx="2529321" cy="390051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594"/>
                  </a:lnSpc>
                </a:pPr>
                <a:r>
                  <a:rPr lang="en-US" sz="1285" spc="34">
                    <a:solidFill>
                      <a:srgbClr val="E0475A"/>
                    </a:solidFill>
                    <a:latin typeface="Libre Baskerville Bold"/>
                  </a:rPr>
                  <a:t>EV LITHIUM-ION BATTERY FIRE </a:t>
                </a:r>
              </a:p>
            </p:txBody>
          </p:sp>
        </p:grpSp>
      </p:grpSp>
      <p:grpSp>
        <p:nvGrpSpPr>
          <p:cNvPr name="Group 67" id="67"/>
          <p:cNvGrpSpPr/>
          <p:nvPr/>
        </p:nvGrpSpPr>
        <p:grpSpPr>
          <a:xfrm rot="0">
            <a:off x="193344" y="2463108"/>
            <a:ext cx="4473317" cy="3292940"/>
            <a:chOff x="0" y="0"/>
            <a:chExt cx="5964422" cy="4390586"/>
          </a:xfrm>
        </p:grpSpPr>
        <p:sp>
          <p:nvSpPr>
            <p:cNvPr name="Freeform 68" id="68"/>
            <p:cNvSpPr/>
            <p:nvPr/>
          </p:nvSpPr>
          <p:spPr>
            <a:xfrm flipH="false" flipV="false" rot="118625">
              <a:off x="735226" y="2643468"/>
              <a:ext cx="1842466" cy="451055"/>
            </a:xfrm>
            <a:custGeom>
              <a:avLst/>
              <a:gdLst/>
              <a:ahLst/>
              <a:cxnLst/>
              <a:rect r="r" b="b" t="t" l="l"/>
              <a:pathLst>
                <a:path h="451055" w="1842466">
                  <a:moveTo>
                    <a:pt x="0" y="0"/>
                  </a:moveTo>
                  <a:lnTo>
                    <a:pt x="1842466" y="0"/>
                  </a:lnTo>
                  <a:lnTo>
                    <a:pt x="1842466" y="451055"/>
                  </a:lnTo>
                  <a:lnTo>
                    <a:pt x="0" y="451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-435266" r="-56464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2287073" y="298140"/>
              <a:ext cx="3585161" cy="3585161"/>
            </a:xfrm>
            <a:custGeom>
              <a:avLst/>
              <a:gdLst/>
              <a:ahLst/>
              <a:cxnLst/>
              <a:rect r="r" b="b" t="t" l="l"/>
              <a:pathLst>
                <a:path h="3585161" w="3585161">
                  <a:moveTo>
                    <a:pt x="0" y="0"/>
                  </a:moveTo>
                  <a:lnTo>
                    <a:pt x="3585161" y="0"/>
                  </a:lnTo>
                  <a:lnTo>
                    <a:pt x="3585161" y="3585162"/>
                  </a:lnTo>
                  <a:lnTo>
                    <a:pt x="0" y="358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0" id="70"/>
            <p:cNvGrpSpPr/>
            <p:nvPr/>
          </p:nvGrpSpPr>
          <p:grpSpPr>
            <a:xfrm rot="0">
              <a:off x="4051595" y="0"/>
              <a:ext cx="1879043" cy="749999"/>
              <a:chOff x="0" y="0"/>
              <a:chExt cx="1064145" cy="424742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1064145" cy="424742"/>
              </a:xfrm>
              <a:custGeom>
                <a:avLst/>
                <a:gdLst/>
                <a:ahLst/>
                <a:cxnLst/>
                <a:rect r="r" b="b" t="t" l="l"/>
                <a:pathLst>
                  <a:path h="424742" w="1064145">
                    <a:moveTo>
                      <a:pt x="0" y="0"/>
                    </a:moveTo>
                    <a:lnTo>
                      <a:pt x="1064145" y="0"/>
                    </a:lnTo>
                    <a:lnTo>
                      <a:pt x="1064145" y="424742"/>
                    </a:lnTo>
                    <a:lnTo>
                      <a:pt x="0" y="4247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2" id="72"/>
              <p:cNvSpPr txBox="true"/>
              <p:nvPr/>
            </p:nvSpPr>
            <p:spPr>
              <a:xfrm>
                <a:off x="0" y="-9525"/>
                <a:ext cx="1064145" cy="434267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Silent, uncontrolled vehicle movement</a:t>
                </a:r>
              </a:p>
            </p:txBody>
          </p:sp>
        </p:grpSp>
        <p:grpSp>
          <p:nvGrpSpPr>
            <p:cNvPr name="Group 73" id="73"/>
            <p:cNvGrpSpPr/>
            <p:nvPr/>
          </p:nvGrpSpPr>
          <p:grpSpPr>
            <a:xfrm rot="0">
              <a:off x="3674244" y="3832277"/>
              <a:ext cx="1080245" cy="558309"/>
              <a:chOff x="0" y="0"/>
              <a:chExt cx="611767" cy="316183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611767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611767">
                    <a:moveTo>
                      <a:pt x="0" y="0"/>
                    </a:moveTo>
                    <a:lnTo>
                      <a:pt x="611767" y="0"/>
                    </a:lnTo>
                    <a:lnTo>
                      <a:pt x="611767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5" id="75"/>
              <p:cNvSpPr txBox="true"/>
              <p:nvPr/>
            </p:nvSpPr>
            <p:spPr>
              <a:xfrm>
                <a:off x="0" y="-9525"/>
                <a:ext cx="611767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Chemical exposure</a:t>
                </a:r>
              </a:p>
            </p:txBody>
          </p:sp>
        </p:grpSp>
        <p:grpSp>
          <p:nvGrpSpPr>
            <p:cNvPr name="Group 76" id="76"/>
            <p:cNvGrpSpPr/>
            <p:nvPr/>
          </p:nvGrpSpPr>
          <p:grpSpPr>
            <a:xfrm rot="0">
              <a:off x="1932806" y="3385311"/>
              <a:ext cx="1386847" cy="558309"/>
              <a:chOff x="0" y="0"/>
              <a:chExt cx="785403" cy="316183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785403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785403">
                    <a:moveTo>
                      <a:pt x="0" y="0"/>
                    </a:moveTo>
                    <a:lnTo>
                      <a:pt x="785403" y="0"/>
                    </a:lnTo>
                    <a:lnTo>
                      <a:pt x="785403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8" id="78"/>
              <p:cNvSpPr txBox="true"/>
              <p:nvPr/>
            </p:nvSpPr>
            <p:spPr>
              <a:xfrm>
                <a:off x="0" y="-9525"/>
                <a:ext cx="785403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Electrocution</a:t>
                </a:r>
              </a:p>
            </p:txBody>
          </p:sp>
        </p:grpSp>
        <p:grpSp>
          <p:nvGrpSpPr>
            <p:cNvPr name="Group 79" id="79"/>
            <p:cNvGrpSpPr/>
            <p:nvPr/>
          </p:nvGrpSpPr>
          <p:grpSpPr>
            <a:xfrm rot="0">
              <a:off x="688744" y="919414"/>
              <a:ext cx="2881219" cy="2141036"/>
              <a:chOff x="0" y="0"/>
              <a:chExt cx="616827" cy="458364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616827" cy="458364"/>
              </a:xfrm>
              <a:custGeom>
                <a:avLst/>
                <a:gdLst/>
                <a:ahLst/>
                <a:cxnLst/>
                <a:rect r="r" b="b" t="t" l="l"/>
                <a:pathLst>
                  <a:path h="458364" w="616827">
                    <a:moveTo>
                      <a:pt x="229182" y="0"/>
                    </a:moveTo>
                    <a:lnTo>
                      <a:pt x="387645" y="0"/>
                    </a:lnTo>
                    <a:cubicBezTo>
                      <a:pt x="448428" y="0"/>
                      <a:pt x="506721" y="24146"/>
                      <a:pt x="549701" y="67126"/>
                    </a:cubicBezTo>
                    <a:cubicBezTo>
                      <a:pt x="592681" y="110106"/>
                      <a:pt x="616827" y="168399"/>
                      <a:pt x="616827" y="229182"/>
                    </a:cubicBezTo>
                    <a:lnTo>
                      <a:pt x="616827" y="229182"/>
                    </a:lnTo>
                    <a:cubicBezTo>
                      <a:pt x="616827" y="289965"/>
                      <a:pt x="592681" y="348258"/>
                      <a:pt x="549701" y="391238"/>
                    </a:cubicBezTo>
                    <a:cubicBezTo>
                      <a:pt x="506721" y="434219"/>
                      <a:pt x="448428" y="458364"/>
                      <a:pt x="387645" y="458364"/>
                    </a:cubicBezTo>
                    <a:lnTo>
                      <a:pt x="229182" y="458364"/>
                    </a:lnTo>
                    <a:cubicBezTo>
                      <a:pt x="168399" y="458364"/>
                      <a:pt x="110106" y="434219"/>
                      <a:pt x="67126" y="391238"/>
                    </a:cubicBezTo>
                    <a:cubicBezTo>
                      <a:pt x="24146" y="348258"/>
                      <a:pt x="0" y="289965"/>
                      <a:pt x="0" y="229182"/>
                    </a:cubicBezTo>
                    <a:lnTo>
                      <a:pt x="0" y="229182"/>
                    </a:lnTo>
                    <a:cubicBezTo>
                      <a:pt x="0" y="168399"/>
                      <a:pt x="24146" y="110106"/>
                      <a:pt x="67126" y="67126"/>
                    </a:cubicBezTo>
                    <a:cubicBezTo>
                      <a:pt x="110106" y="24146"/>
                      <a:pt x="168399" y="0"/>
                      <a:pt x="2291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1" id="81"/>
              <p:cNvSpPr txBox="true"/>
              <p:nvPr/>
            </p:nvSpPr>
            <p:spPr>
              <a:xfrm>
                <a:off x="0" y="-9525"/>
                <a:ext cx="616827" cy="467889"/>
              </a:xfrm>
              <a:prstGeom prst="rect">
                <a:avLst/>
              </a:prstGeom>
            </p:spPr>
            <p:txBody>
              <a:bodyPr anchor="ctr" rtlCol="false" tIns="24901" lIns="24901" bIns="24901" rIns="24901"/>
              <a:lstStyle/>
              <a:p>
                <a:pPr algn="ctr">
                  <a:lnSpc>
                    <a:spcPts val="2755"/>
                  </a:lnSpc>
                </a:pPr>
              </a:p>
            </p:txBody>
          </p:sp>
        </p:grpSp>
        <p:sp>
          <p:nvSpPr>
            <p:cNvPr name="Freeform 82" id="82"/>
            <p:cNvSpPr/>
            <p:nvPr/>
          </p:nvSpPr>
          <p:spPr>
            <a:xfrm flipH="false" flipV="false" rot="118625">
              <a:off x="989351" y="2804282"/>
              <a:ext cx="1842466" cy="451055"/>
            </a:xfrm>
            <a:custGeom>
              <a:avLst/>
              <a:gdLst/>
              <a:ahLst/>
              <a:cxnLst/>
              <a:rect r="r" b="b" t="t" l="l"/>
              <a:pathLst>
                <a:path h="451055" w="1842466">
                  <a:moveTo>
                    <a:pt x="0" y="0"/>
                  </a:moveTo>
                  <a:lnTo>
                    <a:pt x="1842466" y="0"/>
                  </a:lnTo>
                  <a:lnTo>
                    <a:pt x="1842466" y="451055"/>
                  </a:lnTo>
                  <a:lnTo>
                    <a:pt x="0" y="451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-435266" r="-56464" b="0"/>
              </a:stretch>
            </a:blipFill>
          </p:spPr>
        </p:sp>
        <p:grpSp>
          <p:nvGrpSpPr>
            <p:cNvPr name="Group 83" id="83"/>
            <p:cNvGrpSpPr/>
            <p:nvPr/>
          </p:nvGrpSpPr>
          <p:grpSpPr>
            <a:xfrm rot="6264722">
              <a:off x="1619019" y="2632415"/>
              <a:ext cx="292215" cy="532043"/>
              <a:chOff x="0" y="0"/>
              <a:chExt cx="113595" cy="206825"/>
            </a:xfrm>
          </p:grpSpPr>
          <p:sp>
            <p:nvSpPr>
              <p:cNvPr name="Freeform 84" id="84"/>
              <p:cNvSpPr/>
              <p:nvPr/>
            </p:nvSpPr>
            <p:spPr>
              <a:xfrm flipH="false" flipV="false" rot="0">
                <a:off x="0" y="0"/>
                <a:ext cx="113595" cy="206825"/>
              </a:xfrm>
              <a:custGeom>
                <a:avLst/>
                <a:gdLst/>
                <a:ahLst/>
                <a:cxnLst/>
                <a:rect r="r" b="b" t="t" l="l"/>
                <a:pathLst>
                  <a:path h="206825" w="113595">
                    <a:moveTo>
                      <a:pt x="0" y="0"/>
                    </a:moveTo>
                    <a:lnTo>
                      <a:pt x="113595" y="0"/>
                    </a:lnTo>
                    <a:lnTo>
                      <a:pt x="113595" y="206825"/>
                    </a:lnTo>
                    <a:lnTo>
                      <a:pt x="0" y="2068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5" id="85"/>
              <p:cNvSpPr txBox="true"/>
              <p:nvPr/>
            </p:nvSpPr>
            <p:spPr>
              <a:xfrm>
                <a:off x="0" y="0"/>
                <a:ext cx="113595" cy="206825"/>
              </a:xfrm>
              <a:prstGeom prst="rect">
                <a:avLst/>
              </a:prstGeom>
            </p:spPr>
            <p:txBody>
              <a:bodyPr anchor="ctr" rtlCol="false" tIns="34956" lIns="34956" bIns="34956" rIns="34956"/>
              <a:lstStyle/>
              <a:p>
                <a:pPr algn="ctr">
                  <a:lnSpc>
                    <a:spcPts val="180"/>
                  </a:lnSpc>
                </a:pPr>
              </a:p>
            </p:txBody>
          </p:sp>
        </p:grpSp>
        <p:grpSp>
          <p:nvGrpSpPr>
            <p:cNvPr name="Group 86" id="86"/>
            <p:cNvGrpSpPr/>
            <p:nvPr/>
          </p:nvGrpSpPr>
          <p:grpSpPr>
            <a:xfrm rot="5663568">
              <a:off x="2428298" y="2683273"/>
              <a:ext cx="276911" cy="492546"/>
              <a:chOff x="0" y="0"/>
              <a:chExt cx="107646" cy="191471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646" cy="191471"/>
              </a:xfrm>
              <a:custGeom>
                <a:avLst/>
                <a:gdLst/>
                <a:ahLst/>
                <a:cxnLst/>
                <a:rect r="r" b="b" t="t" l="l"/>
                <a:pathLst>
                  <a:path h="191471" w="107646">
                    <a:moveTo>
                      <a:pt x="0" y="0"/>
                    </a:moveTo>
                    <a:lnTo>
                      <a:pt x="107646" y="0"/>
                    </a:lnTo>
                    <a:lnTo>
                      <a:pt x="107646" y="191471"/>
                    </a:lnTo>
                    <a:lnTo>
                      <a:pt x="0" y="19147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8" id="88"/>
              <p:cNvSpPr txBox="true"/>
              <p:nvPr/>
            </p:nvSpPr>
            <p:spPr>
              <a:xfrm>
                <a:off x="0" y="0"/>
                <a:ext cx="107646" cy="191471"/>
              </a:xfrm>
              <a:prstGeom prst="rect">
                <a:avLst/>
              </a:prstGeom>
            </p:spPr>
            <p:txBody>
              <a:bodyPr anchor="ctr" rtlCol="false" tIns="34956" lIns="34956" bIns="34956" rIns="34956"/>
              <a:lstStyle/>
              <a:p>
                <a:pPr algn="ctr">
                  <a:lnSpc>
                    <a:spcPts val="180"/>
                  </a:lnSpc>
                </a:pPr>
              </a:p>
            </p:txBody>
          </p:sp>
        </p:grpSp>
        <p:grpSp>
          <p:nvGrpSpPr>
            <p:cNvPr name="Group 89" id="89"/>
            <p:cNvGrpSpPr/>
            <p:nvPr/>
          </p:nvGrpSpPr>
          <p:grpSpPr>
            <a:xfrm rot="118625">
              <a:off x="2238776" y="697376"/>
              <a:ext cx="302458" cy="808785"/>
              <a:chOff x="0" y="0"/>
              <a:chExt cx="128714" cy="344187"/>
            </a:xfrm>
          </p:grpSpPr>
          <p:sp>
            <p:nvSpPr>
              <p:cNvPr name="Freeform 90" id="90"/>
              <p:cNvSpPr/>
              <p:nvPr/>
            </p:nvSpPr>
            <p:spPr>
              <a:xfrm flipH="false" flipV="false" rot="0">
                <a:off x="0" y="0"/>
                <a:ext cx="128714" cy="344187"/>
              </a:xfrm>
              <a:custGeom>
                <a:avLst/>
                <a:gdLst/>
                <a:ahLst/>
                <a:cxnLst/>
                <a:rect r="r" b="b" t="t" l="l"/>
                <a:pathLst>
                  <a:path h="344187" w="128714">
                    <a:moveTo>
                      <a:pt x="0" y="0"/>
                    </a:moveTo>
                    <a:lnTo>
                      <a:pt x="128714" y="0"/>
                    </a:lnTo>
                    <a:lnTo>
                      <a:pt x="128714" y="344187"/>
                    </a:lnTo>
                    <a:lnTo>
                      <a:pt x="0" y="344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1" id="91"/>
              <p:cNvSpPr txBox="true"/>
              <p:nvPr/>
            </p:nvSpPr>
            <p:spPr>
              <a:xfrm>
                <a:off x="0" y="0"/>
                <a:ext cx="128714" cy="344187"/>
              </a:xfrm>
              <a:prstGeom prst="rect">
                <a:avLst/>
              </a:prstGeom>
            </p:spPr>
            <p:txBody>
              <a:bodyPr anchor="ctr" rtlCol="false" tIns="34956" lIns="34956" bIns="34956" rIns="34956"/>
              <a:lstStyle/>
              <a:p>
                <a:pPr algn="ctr">
                  <a:lnSpc>
                    <a:spcPts val="180"/>
                  </a:lnSpc>
                </a:pPr>
              </a:p>
            </p:txBody>
          </p:sp>
        </p:grpSp>
        <p:grpSp>
          <p:nvGrpSpPr>
            <p:cNvPr name="Group 92" id="92"/>
            <p:cNvGrpSpPr/>
            <p:nvPr/>
          </p:nvGrpSpPr>
          <p:grpSpPr>
            <a:xfrm rot="7141489">
              <a:off x="1552206" y="2169987"/>
              <a:ext cx="1052840" cy="614409"/>
              <a:chOff x="0" y="0"/>
              <a:chExt cx="1055757" cy="616112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55757" cy="616112"/>
              </a:xfrm>
              <a:custGeom>
                <a:avLst/>
                <a:gdLst/>
                <a:ahLst/>
                <a:cxnLst/>
                <a:rect r="r" b="b" t="t" l="l"/>
                <a:pathLst>
                  <a:path h="616112" w="1055757">
                    <a:moveTo>
                      <a:pt x="0" y="0"/>
                    </a:moveTo>
                    <a:lnTo>
                      <a:pt x="1055757" y="0"/>
                    </a:lnTo>
                    <a:lnTo>
                      <a:pt x="1055757" y="616112"/>
                    </a:lnTo>
                    <a:lnTo>
                      <a:pt x="0" y="6161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4902647">
              <a:off x="2170548" y="2368336"/>
              <a:ext cx="528983" cy="820209"/>
              <a:chOff x="0" y="0"/>
              <a:chExt cx="530449" cy="822482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530449" cy="822482"/>
              </a:xfrm>
              <a:custGeom>
                <a:avLst/>
                <a:gdLst/>
                <a:ahLst/>
                <a:cxnLst/>
                <a:rect r="r" b="b" t="t" l="l"/>
                <a:pathLst>
                  <a:path h="822482" w="530449">
                    <a:moveTo>
                      <a:pt x="0" y="0"/>
                    </a:moveTo>
                    <a:lnTo>
                      <a:pt x="530449" y="0"/>
                    </a:lnTo>
                    <a:lnTo>
                      <a:pt x="530449" y="822482"/>
                    </a:lnTo>
                    <a:lnTo>
                      <a:pt x="0" y="8224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1741489">
              <a:off x="2408001" y="2269516"/>
              <a:ext cx="636878" cy="485922"/>
              <a:chOff x="0" y="0"/>
              <a:chExt cx="638643" cy="487269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638643" cy="487269"/>
              </a:xfrm>
              <a:custGeom>
                <a:avLst/>
                <a:gdLst/>
                <a:ahLst/>
                <a:cxnLst/>
                <a:rect r="r" b="b" t="t" l="l"/>
                <a:pathLst>
                  <a:path h="487269" w="638643">
                    <a:moveTo>
                      <a:pt x="0" y="0"/>
                    </a:moveTo>
                    <a:lnTo>
                      <a:pt x="638643" y="0"/>
                    </a:lnTo>
                    <a:lnTo>
                      <a:pt x="638643" y="487269"/>
                    </a:lnTo>
                    <a:lnTo>
                      <a:pt x="0" y="4872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7141489">
              <a:off x="2747303" y="2522440"/>
              <a:ext cx="485922" cy="272855"/>
              <a:chOff x="0" y="0"/>
              <a:chExt cx="487269" cy="273611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487269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87269">
                    <a:moveTo>
                      <a:pt x="0" y="0"/>
                    </a:moveTo>
                    <a:lnTo>
                      <a:pt x="487269" y="0"/>
                    </a:lnTo>
                    <a:lnTo>
                      <a:pt x="487269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7141489">
              <a:off x="2508916" y="2437777"/>
              <a:ext cx="580473" cy="568657"/>
              <a:chOff x="0" y="0"/>
              <a:chExt cx="6350000" cy="6350000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7226562">
              <a:off x="2398615" y="3150121"/>
              <a:ext cx="169975" cy="110177"/>
              <a:chOff x="0" y="0"/>
              <a:chExt cx="422113" cy="273611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422113" cy="273611"/>
              </a:xfrm>
              <a:custGeom>
                <a:avLst/>
                <a:gdLst/>
                <a:ahLst/>
                <a:cxnLst/>
                <a:rect r="r" b="b" t="t" l="l"/>
                <a:pathLst>
                  <a:path h="273611" w="422113">
                    <a:moveTo>
                      <a:pt x="0" y="0"/>
                    </a:moveTo>
                    <a:lnTo>
                      <a:pt x="422113" y="0"/>
                    </a:lnTo>
                    <a:lnTo>
                      <a:pt x="422113" y="273611"/>
                    </a:lnTo>
                    <a:lnTo>
                      <a:pt x="0" y="2736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7226562">
              <a:off x="1434057" y="2527016"/>
              <a:ext cx="342677" cy="182307"/>
              <a:chOff x="0" y="0"/>
              <a:chExt cx="850998" cy="452738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850998" cy="452738"/>
              </a:xfrm>
              <a:custGeom>
                <a:avLst/>
                <a:gdLst/>
                <a:ahLst/>
                <a:cxnLst/>
                <a:rect r="r" b="b" t="t" l="l"/>
                <a:pathLst>
                  <a:path h="452738" w="850998">
                    <a:moveTo>
                      <a:pt x="0" y="0"/>
                    </a:moveTo>
                    <a:lnTo>
                      <a:pt x="850998" y="0"/>
                    </a:lnTo>
                    <a:lnTo>
                      <a:pt x="850998" y="452738"/>
                    </a:lnTo>
                    <a:lnTo>
                      <a:pt x="0" y="4527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6" id="106"/>
            <p:cNvSpPr/>
            <p:nvPr/>
          </p:nvSpPr>
          <p:spPr>
            <a:xfrm flipH="false" flipV="false" rot="7141489">
              <a:off x="1461401" y="1340590"/>
              <a:ext cx="2268029" cy="1557863"/>
            </a:xfrm>
            <a:custGeom>
              <a:avLst/>
              <a:gdLst/>
              <a:ahLst/>
              <a:cxnLst/>
              <a:rect r="r" b="b" t="t" l="l"/>
              <a:pathLst>
                <a:path h="1557863" w="2268029">
                  <a:moveTo>
                    <a:pt x="0" y="0"/>
                  </a:moveTo>
                  <a:lnTo>
                    <a:pt x="2268029" y="0"/>
                  </a:lnTo>
                  <a:lnTo>
                    <a:pt x="2268029" y="1557863"/>
                  </a:lnTo>
                  <a:lnTo>
                    <a:pt x="0" y="155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-91" b="0"/>
              </a:stretch>
            </a:blipFill>
          </p:spPr>
        </p:sp>
        <p:sp>
          <p:nvSpPr>
            <p:cNvPr name="Freeform 107" id="107"/>
            <p:cNvSpPr/>
            <p:nvPr/>
          </p:nvSpPr>
          <p:spPr>
            <a:xfrm flipH="false" flipV="false" rot="118625">
              <a:off x="3024978" y="2025851"/>
              <a:ext cx="186637" cy="279956"/>
            </a:xfrm>
            <a:custGeom>
              <a:avLst/>
              <a:gdLst/>
              <a:ahLst/>
              <a:cxnLst/>
              <a:rect r="r" b="b" t="t" l="l"/>
              <a:pathLst>
                <a:path h="279956" w="186637">
                  <a:moveTo>
                    <a:pt x="0" y="0"/>
                  </a:moveTo>
                  <a:lnTo>
                    <a:pt x="186637" y="0"/>
                  </a:lnTo>
                  <a:lnTo>
                    <a:pt x="186637" y="279956"/>
                  </a:lnTo>
                  <a:lnTo>
                    <a:pt x="0" y="279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442305" t="-279484" r="-447026" b="-172892"/>
              </a:stretch>
            </a:blipFill>
          </p:spPr>
        </p:sp>
        <p:grpSp>
          <p:nvGrpSpPr>
            <p:cNvPr name="Group 108" id="108"/>
            <p:cNvGrpSpPr/>
            <p:nvPr/>
          </p:nvGrpSpPr>
          <p:grpSpPr>
            <a:xfrm rot="4410172">
              <a:off x="2344278" y="3102562"/>
              <a:ext cx="298200" cy="228034"/>
              <a:chOff x="0" y="0"/>
              <a:chExt cx="107786" cy="82425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786" cy="82425"/>
              </a:xfrm>
              <a:custGeom>
                <a:avLst/>
                <a:gdLst/>
                <a:ahLst/>
                <a:cxnLst/>
                <a:rect r="r" b="b" t="t" l="l"/>
                <a:pathLst>
                  <a:path h="82425" w="107786">
                    <a:moveTo>
                      <a:pt x="0" y="0"/>
                    </a:moveTo>
                    <a:lnTo>
                      <a:pt x="107786" y="0"/>
                    </a:lnTo>
                    <a:lnTo>
                      <a:pt x="107786" y="82425"/>
                    </a:lnTo>
                    <a:lnTo>
                      <a:pt x="0" y="824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0"/>
                <a:ext cx="107786" cy="82425"/>
              </a:xfrm>
              <a:prstGeom prst="rect">
                <a:avLst/>
              </a:prstGeom>
            </p:spPr>
            <p:txBody>
              <a:bodyPr anchor="ctr" rtlCol="false" tIns="34956" lIns="34956" bIns="34956" rIns="34956"/>
              <a:lstStyle/>
              <a:p>
                <a:pPr algn="ctr">
                  <a:lnSpc>
                    <a:spcPts val="180"/>
                  </a:lnSpc>
                </a:pPr>
              </a:p>
            </p:txBody>
          </p:sp>
        </p:grpSp>
        <p:sp>
          <p:nvSpPr>
            <p:cNvPr name="Freeform 111" id="111"/>
            <p:cNvSpPr/>
            <p:nvPr/>
          </p:nvSpPr>
          <p:spPr>
            <a:xfrm flipH="false" flipV="false" rot="10401897">
              <a:off x="2776180" y="2522156"/>
              <a:ext cx="186637" cy="279956"/>
            </a:xfrm>
            <a:custGeom>
              <a:avLst/>
              <a:gdLst/>
              <a:ahLst/>
              <a:cxnLst/>
              <a:rect r="r" b="b" t="t" l="l"/>
              <a:pathLst>
                <a:path h="279956" w="186637">
                  <a:moveTo>
                    <a:pt x="0" y="0"/>
                  </a:moveTo>
                  <a:lnTo>
                    <a:pt x="186637" y="0"/>
                  </a:lnTo>
                  <a:lnTo>
                    <a:pt x="186637" y="279956"/>
                  </a:lnTo>
                  <a:lnTo>
                    <a:pt x="0" y="279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442305" t="-279484" r="-447026" b="-172892"/>
              </a:stretch>
            </a:blipFill>
          </p:spPr>
        </p:sp>
        <p:sp>
          <p:nvSpPr>
            <p:cNvPr name="Freeform 112" id="112"/>
            <p:cNvSpPr/>
            <p:nvPr/>
          </p:nvSpPr>
          <p:spPr>
            <a:xfrm flipH="false" flipV="false" rot="6658888">
              <a:off x="2623363" y="1879576"/>
              <a:ext cx="431373" cy="654836"/>
            </a:xfrm>
            <a:custGeom>
              <a:avLst/>
              <a:gdLst/>
              <a:ahLst/>
              <a:cxnLst/>
              <a:rect r="r" b="b" t="t" l="l"/>
              <a:pathLst>
                <a:path h="654836" w="431373">
                  <a:moveTo>
                    <a:pt x="0" y="0"/>
                  </a:moveTo>
                  <a:lnTo>
                    <a:pt x="431373" y="0"/>
                  </a:lnTo>
                  <a:lnTo>
                    <a:pt x="431373" y="654836"/>
                  </a:lnTo>
                  <a:lnTo>
                    <a:pt x="0" y="654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3" id="113"/>
            <p:cNvGrpSpPr/>
            <p:nvPr/>
          </p:nvGrpSpPr>
          <p:grpSpPr>
            <a:xfrm rot="0">
              <a:off x="1971573" y="55172"/>
              <a:ext cx="1702671" cy="558309"/>
              <a:chOff x="0" y="0"/>
              <a:chExt cx="964262" cy="316183"/>
            </a:xfrm>
          </p:grpSpPr>
          <p:sp>
            <p:nvSpPr>
              <p:cNvPr name="Freeform 114" id="114"/>
              <p:cNvSpPr/>
              <p:nvPr/>
            </p:nvSpPr>
            <p:spPr>
              <a:xfrm flipH="false" flipV="false" rot="0">
                <a:off x="0" y="0"/>
                <a:ext cx="964262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964262">
                    <a:moveTo>
                      <a:pt x="0" y="0"/>
                    </a:moveTo>
                    <a:lnTo>
                      <a:pt x="964262" y="0"/>
                    </a:lnTo>
                    <a:lnTo>
                      <a:pt x="964262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5" id="115"/>
              <p:cNvSpPr txBox="true"/>
              <p:nvPr/>
            </p:nvSpPr>
            <p:spPr>
              <a:xfrm>
                <a:off x="0" y="-9525"/>
                <a:ext cx="964262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Identification of vehicle type </a:t>
                </a:r>
              </a:p>
            </p:txBody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4817556" y="3316562"/>
              <a:ext cx="1146866" cy="558309"/>
              <a:chOff x="0" y="0"/>
              <a:chExt cx="649496" cy="316183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649496" cy="316183"/>
              </a:xfrm>
              <a:custGeom>
                <a:avLst/>
                <a:gdLst/>
                <a:ahLst/>
                <a:cxnLst/>
                <a:rect r="r" b="b" t="t" l="l"/>
                <a:pathLst>
                  <a:path h="316183" w="649496">
                    <a:moveTo>
                      <a:pt x="0" y="0"/>
                    </a:moveTo>
                    <a:lnTo>
                      <a:pt x="649496" y="0"/>
                    </a:lnTo>
                    <a:lnTo>
                      <a:pt x="649496" y="316183"/>
                    </a:lnTo>
                    <a:lnTo>
                      <a:pt x="0" y="3161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8" id="118"/>
              <p:cNvSpPr txBox="true"/>
              <p:nvPr/>
            </p:nvSpPr>
            <p:spPr>
              <a:xfrm>
                <a:off x="0" y="-9525"/>
                <a:ext cx="649496" cy="325708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103"/>
                  </a:lnSpc>
                </a:pPr>
                <a:r>
                  <a:rPr lang="en-US" sz="890" spc="24">
                    <a:solidFill>
                      <a:srgbClr val="000000"/>
                    </a:solidFill>
                    <a:latin typeface="Libre Baskerville"/>
                  </a:rPr>
                  <a:t>High  voltage isolation</a:t>
                </a:r>
              </a:p>
            </p:txBody>
          </p:sp>
        </p:grpSp>
        <p:grpSp>
          <p:nvGrpSpPr>
            <p:cNvPr name="Group 119" id="119"/>
            <p:cNvGrpSpPr/>
            <p:nvPr/>
          </p:nvGrpSpPr>
          <p:grpSpPr>
            <a:xfrm rot="-5400000">
              <a:off x="-1755398" y="1768217"/>
              <a:ext cx="4199540" cy="688744"/>
              <a:chOff x="0" y="0"/>
              <a:chExt cx="2378295" cy="390051"/>
            </a:xfrm>
          </p:grpSpPr>
          <p:sp>
            <p:nvSpPr>
              <p:cNvPr name="Freeform 120" id="120"/>
              <p:cNvSpPr/>
              <p:nvPr/>
            </p:nvSpPr>
            <p:spPr>
              <a:xfrm flipH="false" flipV="false" rot="0">
                <a:off x="0" y="0"/>
                <a:ext cx="2378295" cy="390051"/>
              </a:xfrm>
              <a:custGeom>
                <a:avLst/>
                <a:gdLst/>
                <a:ahLst/>
                <a:cxnLst/>
                <a:rect r="r" b="b" t="t" l="l"/>
                <a:pathLst>
                  <a:path h="390051" w="2378295">
                    <a:moveTo>
                      <a:pt x="0" y="0"/>
                    </a:moveTo>
                    <a:lnTo>
                      <a:pt x="2378295" y="0"/>
                    </a:lnTo>
                    <a:lnTo>
                      <a:pt x="2378295" y="390051"/>
                    </a:lnTo>
                    <a:lnTo>
                      <a:pt x="0" y="3900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1" id="121"/>
              <p:cNvSpPr txBox="true"/>
              <p:nvPr/>
            </p:nvSpPr>
            <p:spPr>
              <a:xfrm>
                <a:off x="0" y="0"/>
                <a:ext cx="2378295" cy="390051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594"/>
                  </a:lnSpc>
                </a:pPr>
                <a:r>
                  <a:rPr lang="en-US" sz="1285" spc="34">
                    <a:solidFill>
                      <a:srgbClr val="E0475A"/>
                    </a:solidFill>
                    <a:latin typeface="Libre Baskerville Bold"/>
                  </a:rPr>
                  <a:t>EV ROAD TRAFFIC COLLISION </a:t>
                </a:r>
              </a:p>
            </p:txBody>
          </p:sp>
        </p:grpSp>
        <p:grpSp>
          <p:nvGrpSpPr>
            <p:cNvPr name="Group 122" id="122"/>
            <p:cNvGrpSpPr/>
            <p:nvPr/>
          </p:nvGrpSpPr>
          <p:grpSpPr>
            <a:xfrm rot="6264722">
              <a:off x="1631254" y="2970518"/>
              <a:ext cx="89563" cy="147758"/>
              <a:chOff x="0" y="0"/>
              <a:chExt cx="34817" cy="5743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34817" cy="57439"/>
              </a:xfrm>
              <a:custGeom>
                <a:avLst/>
                <a:gdLst/>
                <a:ahLst/>
                <a:cxnLst/>
                <a:rect r="r" b="b" t="t" l="l"/>
                <a:pathLst>
                  <a:path h="57439" w="34817">
                    <a:moveTo>
                      <a:pt x="0" y="0"/>
                    </a:moveTo>
                    <a:lnTo>
                      <a:pt x="34817" y="0"/>
                    </a:lnTo>
                    <a:lnTo>
                      <a:pt x="34817" y="57439"/>
                    </a:lnTo>
                    <a:lnTo>
                      <a:pt x="0" y="574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4" id="124"/>
              <p:cNvSpPr txBox="true"/>
              <p:nvPr/>
            </p:nvSpPr>
            <p:spPr>
              <a:xfrm>
                <a:off x="0" y="0"/>
                <a:ext cx="34817" cy="57439"/>
              </a:xfrm>
              <a:prstGeom prst="rect">
                <a:avLst/>
              </a:prstGeom>
            </p:spPr>
            <p:txBody>
              <a:bodyPr anchor="ctr" rtlCol="false" tIns="34956" lIns="34956" bIns="34956" rIns="34956"/>
              <a:lstStyle/>
              <a:p>
                <a:pPr algn="ctr">
                  <a:lnSpc>
                    <a:spcPts val="180"/>
                  </a:lnSpc>
                </a:pPr>
              </a:p>
            </p:txBody>
          </p:sp>
        </p:grpSp>
        <p:grpSp>
          <p:nvGrpSpPr>
            <p:cNvPr name="Group 125" id="125"/>
            <p:cNvGrpSpPr/>
            <p:nvPr/>
          </p:nvGrpSpPr>
          <p:grpSpPr>
            <a:xfrm rot="4756503">
              <a:off x="2838866" y="2907119"/>
              <a:ext cx="75546" cy="301957"/>
              <a:chOff x="0" y="0"/>
              <a:chExt cx="27306" cy="109144"/>
            </a:xfrm>
          </p:grpSpPr>
          <p:sp>
            <p:nvSpPr>
              <p:cNvPr name="Freeform 126" id="126"/>
              <p:cNvSpPr/>
              <p:nvPr/>
            </p:nvSpPr>
            <p:spPr>
              <a:xfrm flipH="false" flipV="false" rot="0">
                <a:off x="0" y="0"/>
                <a:ext cx="27306" cy="109144"/>
              </a:xfrm>
              <a:custGeom>
                <a:avLst/>
                <a:gdLst/>
                <a:ahLst/>
                <a:cxnLst/>
                <a:rect r="r" b="b" t="t" l="l"/>
                <a:pathLst>
                  <a:path h="109144" w="27306">
                    <a:moveTo>
                      <a:pt x="0" y="0"/>
                    </a:moveTo>
                    <a:lnTo>
                      <a:pt x="27306" y="0"/>
                    </a:lnTo>
                    <a:lnTo>
                      <a:pt x="27306" y="109144"/>
                    </a:lnTo>
                    <a:lnTo>
                      <a:pt x="0" y="10914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7" id="127"/>
              <p:cNvSpPr txBox="true"/>
              <p:nvPr/>
            </p:nvSpPr>
            <p:spPr>
              <a:xfrm>
                <a:off x="0" y="0"/>
                <a:ext cx="27306" cy="109144"/>
              </a:xfrm>
              <a:prstGeom prst="rect">
                <a:avLst/>
              </a:prstGeom>
            </p:spPr>
            <p:txBody>
              <a:bodyPr anchor="ctr" rtlCol="false" tIns="34956" lIns="34956" bIns="34956" rIns="34956"/>
              <a:lstStyle/>
              <a:p>
                <a:pPr algn="ctr">
                  <a:lnSpc>
                    <a:spcPts val="180"/>
                  </a:lnSpc>
                </a:pPr>
              </a:p>
            </p:txBody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2405008" y="3060450"/>
              <a:ext cx="216516" cy="236674"/>
              <a:chOff x="0" y="0"/>
              <a:chExt cx="46353" cy="50669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46353" cy="50669"/>
              </a:xfrm>
              <a:custGeom>
                <a:avLst/>
                <a:gdLst/>
                <a:ahLst/>
                <a:cxnLst/>
                <a:rect r="r" b="b" t="t" l="l"/>
                <a:pathLst>
                  <a:path h="50669" w="46353">
                    <a:moveTo>
                      <a:pt x="23176" y="0"/>
                    </a:moveTo>
                    <a:lnTo>
                      <a:pt x="23176" y="0"/>
                    </a:lnTo>
                    <a:cubicBezTo>
                      <a:pt x="35977" y="0"/>
                      <a:pt x="46353" y="10376"/>
                      <a:pt x="46353" y="23176"/>
                    </a:cubicBezTo>
                    <a:lnTo>
                      <a:pt x="46353" y="27492"/>
                    </a:lnTo>
                    <a:cubicBezTo>
                      <a:pt x="46353" y="33639"/>
                      <a:pt x="43911" y="39534"/>
                      <a:pt x="39565" y="43880"/>
                    </a:cubicBezTo>
                    <a:cubicBezTo>
                      <a:pt x="35218" y="48227"/>
                      <a:pt x="29323" y="50669"/>
                      <a:pt x="23176" y="50669"/>
                    </a:cubicBezTo>
                    <a:lnTo>
                      <a:pt x="23176" y="50669"/>
                    </a:lnTo>
                    <a:cubicBezTo>
                      <a:pt x="17030" y="50669"/>
                      <a:pt x="11135" y="48227"/>
                      <a:pt x="6788" y="43880"/>
                    </a:cubicBezTo>
                    <a:cubicBezTo>
                      <a:pt x="2442" y="39534"/>
                      <a:pt x="0" y="33639"/>
                      <a:pt x="0" y="27492"/>
                    </a:cubicBezTo>
                    <a:lnTo>
                      <a:pt x="0" y="23176"/>
                    </a:lnTo>
                    <a:cubicBezTo>
                      <a:pt x="0" y="17030"/>
                      <a:pt x="2442" y="11135"/>
                      <a:pt x="6788" y="6788"/>
                    </a:cubicBezTo>
                    <a:cubicBezTo>
                      <a:pt x="11135" y="2442"/>
                      <a:pt x="17030" y="0"/>
                      <a:pt x="23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30" id="130"/>
              <p:cNvSpPr txBox="true"/>
              <p:nvPr/>
            </p:nvSpPr>
            <p:spPr>
              <a:xfrm>
                <a:off x="0" y="-9525"/>
                <a:ext cx="46353" cy="60194"/>
              </a:xfrm>
              <a:prstGeom prst="rect">
                <a:avLst/>
              </a:prstGeom>
            </p:spPr>
            <p:txBody>
              <a:bodyPr anchor="ctr" rtlCol="false" tIns="24901" lIns="24901" bIns="24901" rIns="24901"/>
              <a:lstStyle/>
              <a:p>
                <a:pPr algn="ctr" marL="0" indent="0" lvl="0">
                  <a:lnSpc>
                    <a:spcPts val="2755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31" id="131"/>
            <p:cNvGrpSpPr/>
            <p:nvPr/>
          </p:nvGrpSpPr>
          <p:grpSpPr>
            <a:xfrm rot="-1199436">
              <a:off x="2350535" y="3061277"/>
              <a:ext cx="216516" cy="89760"/>
              <a:chOff x="0" y="0"/>
              <a:chExt cx="46353" cy="19216"/>
            </a:xfrm>
          </p:grpSpPr>
          <p:sp>
            <p:nvSpPr>
              <p:cNvPr name="Freeform 132" id="132"/>
              <p:cNvSpPr/>
              <p:nvPr/>
            </p:nvSpPr>
            <p:spPr>
              <a:xfrm flipH="false" flipV="false" rot="0">
                <a:off x="0" y="0"/>
                <a:ext cx="46353" cy="19216"/>
              </a:xfrm>
              <a:custGeom>
                <a:avLst/>
                <a:gdLst/>
                <a:ahLst/>
                <a:cxnLst/>
                <a:rect r="r" b="b" t="t" l="l"/>
                <a:pathLst>
                  <a:path h="19216" w="46353">
                    <a:moveTo>
                      <a:pt x="9608" y="0"/>
                    </a:moveTo>
                    <a:lnTo>
                      <a:pt x="36745" y="0"/>
                    </a:lnTo>
                    <a:cubicBezTo>
                      <a:pt x="42051" y="0"/>
                      <a:pt x="46353" y="4302"/>
                      <a:pt x="46353" y="9608"/>
                    </a:cubicBezTo>
                    <a:lnTo>
                      <a:pt x="46353" y="9608"/>
                    </a:lnTo>
                    <a:cubicBezTo>
                      <a:pt x="46353" y="12156"/>
                      <a:pt x="45341" y="14600"/>
                      <a:pt x="43539" y="16402"/>
                    </a:cubicBezTo>
                    <a:cubicBezTo>
                      <a:pt x="41737" y="18204"/>
                      <a:pt x="39293" y="19216"/>
                      <a:pt x="36745" y="19216"/>
                    </a:cubicBezTo>
                    <a:lnTo>
                      <a:pt x="9608" y="19216"/>
                    </a:lnTo>
                    <a:cubicBezTo>
                      <a:pt x="4302" y="19216"/>
                      <a:pt x="0" y="14915"/>
                      <a:pt x="0" y="9608"/>
                    </a:cubicBezTo>
                    <a:lnTo>
                      <a:pt x="0" y="9608"/>
                    </a:lnTo>
                    <a:cubicBezTo>
                      <a:pt x="0" y="4302"/>
                      <a:pt x="4302" y="0"/>
                      <a:pt x="960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3" id="133"/>
              <p:cNvSpPr txBox="true"/>
              <p:nvPr/>
            </p:nvSpPr>
            <p:spPr>
              <a:xfrm>
                <a:off x="0" y="-9525"/>
                <a:ext cx="46353" cy="28741"/>
              </a:xfrm>
              <a:prstGeom prst="rect">
                <a:avLst/>
              </a:prstGeom>
            </p:spPr>
            <p:txBody>
              <a:bodyPr anchor="ctr" rtlCol="false" tIns="24901" lIns="24901" bIns="24901" rIns="24901"/>
              <a:lstStyle/>
              <a:p>
                <a:pPr algn="ctr">
                  <a:lnSpc>
                    <a:spcPts val="2755"/>
                  </a:lnSpc>
                </a:pPr>
              </a:p>
            </p:txBody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87073" y="3148637"/>
              <a:ext cx="216516" cy="236674"/>
              <a:chOff x="0" y="0"/>
              <a:chExt cx="46353" cy="5066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46353" cy="50669"/>
              </a:xfrm>
              <a:custGeom>
                <a:avLst/>
                <a:gdLst/>
                <a:ahLst/>
                <a:cxnLst/>
                <a:rect r="r" b="b" t="t" l="l"/>
                <a:pathLst>
                  <a:path h="50669" w="46353">
                    <a:moveTo>
                      <a:pt x="23176" y="0"/>
                    </a:moveTo>
                    <a:lnTo>
                      <a:pt x="23176" y="0"/>
                    </a:lnTo>
                    <a:cubicBezTo>
                      <a:pt x="35977" y="0"/>
                      <a:pt x="46353" y="10376"/>
                      <a:pt x="46353" y="23176"/>
                    </a:cubicBezTo>
                    <a:lnTo>
                      <a:pt x="46353" y="27492"/>
                    </a:lnTo>
                    <a:cubicBezTo>
                      <a:pt x="46353" y="33639"/>
                      <a:pt x="43911" y="39534"/>
                      <a:pt x="39565" y="43880"/>
                    </a:cubicBezTo>
                    <a:cubicBezTo>
                      <a:pt x="35218" y="48227"/>
                      <a:pt x="29323" y="50669"/>
                      <a:pt x="23176" y="50669"/>
                    </a:cubicBezTo>
                    <a:lnTo>
                      <a:pt x="23176" y="50669"/>
                    </a:lnTo>
                    <a:cubicBezTo>
                      <a:pt x="17030" y="50669"/>
                      <a:pt x="11135" y="48227"/>
                      <a:pt x="6788" y="43880"/>
                    </a:cubicBezTo>
                    <a:cubicBezTo>
                      <a:pt x="2442" y="39534"/>
                      <a:pt x="0" y="33639"/>
                      <a:pt x="0" y="27492"/>
                    </a:cubicBezTo>
                    <a:lnTo>
                      <a:pt x="0" y="23176"/>
                    </a:lnTo>
                    <a:cubicBezTo>
                      <a:pt x="0" y="17030"/>
                      <a:pt x="2442" y="11135"/>
                      <a:pt x="6788" y="6788"/>
                    </a:cubicBezTo>
                    <a:cubicBezTo>
                      <a:pt x="11135" y="2442"/>
                      <a:pt x="17030" y="0"/>
                      <a:pt x="2317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6" id="136"/>
              <p:cNvSpPr txBox="true"/>
              <p:nvPr/>
            </p:nvSpPr>
            <p:spPr>
              <a:xfrm>
                <a:off x="0" y="-9525"/>
                <a:ext cx="46353" cy="60194"/>
              </a:xfrm>
              <a:prstGeom prst="rect">
                <a:avLst/>
              </a:prstGeom>
            </p:spPr>
            <p:txBody>
              <a:bodyPr anchor="ctr" rtlCol="false" tIns="24901" lIns="24901" bIns="24901" rIns="24901"/>
              <a:lstStyle/>
              <a:p>
                <a:pPr algn="ctr">
                  <a:lnSpc>
                    <a:spcPts val="2755"/>
                  </a:lnSpc>
                </a:pPr>
              </a:p>
            </p:txBody>
          </p:sp>
        </p:grpSp>
        <p:grpSp>
          <p:nvGrpSpPr>
            <p:cNvPr name="Group 137" id="137"/>
            <p:cNvGrpSpPr/>
            <p:nvPr/>
          </p:nvGrpSpPr>
          <p:grpSpPr>
            <a:xfrm rot="960395">
              <a:off x="1172143" y="2685122"/>
              <a:ext cx="216516" cy="185553"/>
              <a:chOff x="0" y="0"/>
              <a:chExt cx="46353" cy="39724"/>
            </a:xfrm>
          </p:grpSpPr>
          <p:sp>
            <p:nvSpPr>
              <p:cNvPr name="Freeform 138" id="138"/>
              <p:cNvSpPr/>
              <p:nvPr/>
            </p:nvSpPr>
            <p:spPr>
              <a:xfrm flipH="false" flipV="false" rot="0">
                <a:off x="0" y="0"/>
                <a:ext cx="46353" cy="39724"/>
              </a:xfrm>
              <a:custGeom>
                <a:avLst/>
                <a:gdLst/>
                <a:ahLst/>
                <a:cxnLst/>
                <a:rect r="r" b="b" t="t" l="l"/>
                <a:pathLst>
                  <a:path h="39724" w="46353">
                    <a:moveTo>
                      <a:pt x="19862" y="0"/>
                    </a:moveTo>
                    <a:lnTo>
                      <a:pt x="26491" y="0"/>
                    </a:lnTo>
                    <a:cubicBezTo>
                      <a:pt x="37460" y="0"/>
                      <a:pt x="46353" y="8893"/>
                      <a:pt x="46353" y="19862"/>
                    </a:cubicBezTo>
                    <a:lnTo>
                      <a:pt x="46353" y="19862"/>
                    </a:lnTo>
                    <a:cubicBezTo>
                      <a:pt x="46353" y="25130"/>
                      <a:pt x="44260" y="30182"/>
                      <a:pt x="40536" y="33907"/>
                    </a:cubicBezTo>
                    <a:cubicBezTo>
                      <a:pt x="36811" y="37632"/>
                      <a:pt x="31759" y="39724"/>
                      <a:pt x="26491" y="39724"/>
                    </a:cubicBezTo>
                    <a:lnTo>
                      <a:pt x="19862" y="39724"/>
                    </a:lnTo>
                    <a:cubicBezTo>
                      <a:pt x="14594" y="39724"/>
                      <a:pt x="9542" y="37632"/>
                      <a:pt x="5817" y="33907"/>
                    </a:cubicBezTo>
                    <a:cubicBezTo>
                      <a:pt x="2093" y="30182"/>
                      <a:pt x="0" y="25130"/>
                      <a:pt x="0" y="19862"/>
                    </a:cubicBezTo>
                    <a:lnTo>
                      <a:pt x="0" y="19862"/>
                    </a:lnTo>
                    <a:cubicBezTo>
                      <a:pt x="0" y="14594"/>
                      <a:pt x="2093" y="9542"/>
                      <a:pt x="5817" y="5817"/>
                    </a:cubicBezTo>
                    <a:cubicBezTo>
                      <a:pt x="9542" y="2093"/>
                      <a:pt x="14594" y="0"/>
                      <a:pt x="19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39" id="139"/>
              <p:cNvSpPr txBox="true"/>
              <p:nvPr/>
            </p:nvSpPr>
            <p:spPr>
              <a:xfrm>
                <a:off x="0" y="-9525"/>
                <a:ext cx="46353" cy="49249"/>
              </a:xfrm>
              <a:prstGeom prst="rect">
                <a:avLst/>
              </a:prstGeom>
            </p:spPr>
            <p:txBody>
              <a:bodyPr anchor="ctr" rtlCol="false" tIns="24901" lIns="24901" bIns="24901" rIns="24901"/>
              <a:lstStyle/>
              <a:p>
                <a:pPr algn="ctr" marL="0" indent="0" lvl="0">
                  <a:lnSpc>
                    <a:spcPts val="2755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40" id="140"/>
            <p:cNvSpPr/>
            <p:nvPr/>
          </p:nvSpPr>
          <p:spPr>
            <a:xfrm flipH="false" flipV="false" rot="118625">
              <a:off x="1443145" y="555765"/>
              <a:ext cx="760450" cy="1249105"/>
            </a:xfrm>
            <a:custGeom>
              <a:avLst/>
              <a:gdLst/>
              <a:ahLst/>
              <a:cxnLst/>
              <a:rect r="r" b="b" t="t" l="l"/>
              <a:pathLst>
                <a:path h="1249105" w="760450">
                  <a:moveTo>
                    <a:pt x="0" y="0"/>
                  </a:moveTo>
                  <a:lnTo>
                    <a:pt x="760449" y="0"/>
                  </a:lnTo>
                  <a:lnTo>
                    <a:pt x="760449" y="1249104"/>
                  </a:lnTo>
                  <a:lnTo>
                    <a:pt x="0" y="124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-267601" b="-87427"/>
              </a:stretch>
            </a:blipFill>
          </p:spPr>
        </p:sp>
        <p:grpSp>
          <p:nvGrpSpPr>
            <p:cNvPr name="Group 141" id="141"/>
            <p:cNvGrpSpPr/>
            <p:nvPr/>
          </p:nvGrpSpPr>
          <p:grpSpPr>
            <a:xfrm rot="0">
              <a:off x="1999717" y="1042605"/>
              <a:ext cx="261177" cy="393663"/>
              <a:chOff x="0" y="0"/>
              <a:chExt cx="55914" cy="84277"/>
            </a:xfrm>
          </p:grpSpPr>
          <p:sp>
            <p:nvSpPr>
              <p:cNvPr name="Freeform 142" id="142"/>
              <p:cNvSpPr/>
              <p:nvPr/>
            </p:nvSpPr>
            <p:spPr>
              <a:xfrm flipH="false" flipV="false" rot="0">
                <a:off x="0" y="0"/>
                <a:ext cx="55914" cy="84277"/>
              </a:xfrm>
              <a:custGeom>
                <a:avLst/>
                <a:gdLst/>
                <a:ahLst/>
                <a:cxnLst/>
                <a:rect r="r" b="b" t="t" l="l"/>
                <a:pathLst>
                  <a:path h="84277" w="55914">
                    <a:moveTo>
                      <a:pt x="27957" y="0"/>
                    </a:moveTo>
                    <a:lnTo>
                      <a:pt x="27957" y="0"/>
                    </a:lnTo>
                    <a:cubicBezTo>
                      <a:pt x="43397" y="0"/>
                      <a:pt x="55914" y="12517"/>
                      <a:pt x="55914" y="27957"/>
                    </a:cubicBezTo>
                    <a:lnTo>
                      <a:pt x="55914" y="56320"/>
                    </a:lnTo>
                    <a:cubicBezTo>
                      <a:pt x="55914" y="63735"/>
                      <a:pt x="52969" y="70846"/>
                      <a:pt x="47726" y="76089"/>
                    </a:cubicBezTo>
                    <a:cubicBezTo>
                      <a:pt x="42483" y="81332"/>
                      <a:pt x="35372" y="84277"/>
                      <a:pt x="27957" y="84277"/>
                    </a:cubicBezTo>
                    <a:lnTo>
                      <a:pt x="27957" y="84277"/>
                    </a:lnTo>
                    <a:cubicBezTo>
                      <a:pt x="20542" y="84277"/>
                      <a:pt x="13431" y="81332"/>
                      <a:pt x="8188" y="76089"/>
                    </a:cubicBezTo>
                    <a:cubicBezTo>
                      <a:pt x="2945" y="70846"/>
                      <a:pt x="0" y="63735"/>
                      <a:pt x="0" y="56320"/>
                    </a:cubicBezTo>
                    <a:lnTo>
                      <a:pt x="0" y="27957"/>
                    </a:lnTo>
                    <a:cubicBezTo>
                      <a:pt x="0" y="20542"/>
                      <a:pt x="2945" y="13431"/>
                      <a:pt x="8188" y="8188"/>
                    </a:cubicBezTo>
                    <a:cubicBezTo>
                      <a:pt x="13431" y="2945"/>
                      <a:pt x="20542" y="0"/>
                      <a:pt x="2795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3" id="143"/>
              <p:cNvSpPr txBox="true"/>
              <p:nvPr/>
            </p:nvSpPr>
            <p:spPr>
              <a:xfrm>
                <a:off x="0" y="-9525"/>
                <a:ext cx="55914" cy="93802"/>
              </a:xfrm>
              <a:prstGeom prst="rect">
                <a:avLst/>
              </a:prstGeom>
            </p:spPr>
            <p:txBody>
              <a:bodyPr anchor="ctr" rtlCol="false" tIns="24901" lIns="24901" bIns="24901" rIns="24901"/>
              <a:lstStyle/>
              <a:p>
                <a:pPr algn="ctr">
                  <a:lnSpc>
                    <a:spcPts val="2755"/>
                  </a:lnSpc>
                </a:pPr>
              </a:p>
            </p:txBody>
          </p:sp>
        </p:grpSp>
      </p:grpSp>
      <p:sp>
        <p:nvSpPr>
          <p:cNvPr name="TextBox 144" id="144"/>
          <p:cNvSpPr txBox="true"/>
          <p:nvPr/>
        </p:nvSpPr>
        <p:spPr>
          <a:xfrm rot="0">
            <a:off x="731520" y="1512370"/>
            <a:ext cx="829056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spc="89">
                <a:solidFill>
                  <a:srgbClr val="444444"/>
                </a:solidFill>
                <a:latin typeface="Libre Baskerville"/>
              </a:rPr>
              <a:t>Electric vehicle lithium-ion battery fires are very rare, but collisions are becoming more common </a:t>
            </a:r>
          </a:p>
        </p:txBody>
      </p:sp>
      <p:grpSp>
        <p:nvGrpSpPr>
          <p:cNvPr name="Group 145" id="145"/>
          <p:cNvGrpSpPr/>
          <p:nvPr/>
        </p:nvGrpSpPr>
        <p:grpSpPr>
          <a:xfrm rot="0">
            <a:off x="3338905" y="3680081"/>
            <a:ext cx="2517229" cy="748680"/>
            <a:chOff x="0" y="0"/>
            <a:chExt cx="3356305" cy="998240"/>
          </a:xfrm>
        </p:grpSpPr>
        <p:grpSp>
          <p:nvGrpSpPr>
            <p:cNvPr name="Group 146" id="146"/>
            <p:cNvGrpSpPr/>
            <p:nvPr/>
          </p:nvGrpSpPr>
          <p:grpSpPr>
            <a:xfrm rot="0">
              <a:off x="215112" y="33499"/>
              <a:ext cx="2926080" cy="964741"/>
              <a:chOff x="0" y="0"/>
              <a:chExt cx="812800" cy="267984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812800" cy="267984"/>
              </a:xfrm>
              <a:custGeom>
                <a:avLst/>
                <a:gdLst/>
                <a:ahLst/>
                <a:cxnLst/>
                <a:rect r="r" b="b" t="t" l="l"/>
                <a:pathLst>
                  <a:path h="267984" w="812800">
                    <a:moveTo>
                      <a:pt x="127000" y="0"/>
                    </a:moveTo>
                    <a:lnTo>
                      <a:pt x="685800" y="0"/>
                    </a:lnTo>
                    <a:cubicBezTo>
                      <a:pt x="755940" y="0"/>
                      <a:pt x="812800" y="56860"/>
                      <a:pt x="812800" y="127000"/>
                    </a:cubicBezTo>
                    <a:lnTo>
                      <a:pt x="812800" y="140984"/>
                    </a:lnTo>
                    <a:cubicBezTo>
                      <a:pt x="812800" y="211124"/>
                      <a:pt x="755940" y="267984"/>
                      <a:pt x="685800" y="267984"/>
                    </a:cubicBezTo>
                    <a:lnTo>
                      <a:pt x="127000" y="267984"/>
                    </a:lnTo>
                    <a:cubicBezTo>
                      <a:pt x="93318" y="267984"/>
                      <a:pt x="61015" y="254603"/>
                      <a:pt x="37197" y="230786"/>
                    </a:cubicBezTo>
                    <a:cubicBezTo>
                      <a:pt x="13380" y="206969"/>
                      <a:pt x="0" y="174666"/>
                      <a:pt x="0" y="140984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8" id="148"/>
              <p:cNvSpPr txBox="true"/>
              <p:nvPr/>
            </p:nvSpPr>
            <p:spPr>
              <a:xfrm>
                <a:off x="0" y="-28575"/>
                <a:ext cx="812800" cy="29655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04"/>
                  </a:lnSpc>
                </a:pPr>
              </a:p>
            </p:txBody>
          </p:sp>
        </p:grpSp>
        <p:grpSp>
          <p:nvGrpSpPr>
            <p:cNvPr name="Group 149" id="149"/>
            <p:cNvGrpSpPr/>
            <p:nvPr/>
          </p:nvGrpSpPr>
          <p:grpSpPr>
            <a:xfrm rot="0">
              <a:off x="0" y="0"/>
              <a:ext cx="3356305" cy="936650"/>
              <a:chOff x="0" y="0"/>
              <a:chExt cx="1900752" cy="530446"/>
            </a:xfrm>
          </p:grpSpPr>
          <p:sp>
            <p:nvSpPr>
              <p:cNvPr name="Freeform 150" id="150"/>
              <p:cNvSpPr/>
              <p:nvPr/>
            </p:nvSpPr>
            <p:spPr>
              <a:xfrm flipH="false" flipV="false" rot="0">
                <a:off x="0" y="0"/>
                <a:ext cx="1900752" cy="530446"/>
              </a:xfrm>
              <a:custGeom>
                <a:avLst/>
                <a:gdLst/>
                <a:ahLst/>
                <a:cxnLst/>
                <a:rect r="r" b="b" t="t" l="l"/>
                <a:pathLst>
                  <a:path h="530446" w="1900752">
                    <a:moveTo>
                      <a:pt x="0" y="0"/>
                    </a:moveTo>
                    <a:lnTo>
                      <a:pt x="1900752" y="0"/>
                    </a:lnTo>
                    <a:lnTo>
                      <a:pt x="1900752" y="530446"/>
                    </a:lnTo>
                    <a:lnTo>
                      <a:pt x="0" y="53044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1" id="151"/>
              <p:cNvSpPr txBox="true"/>
              <p:nvPr/>
            </p:nvSpPr>
            <p:spPr>
              <a:xfrm>
                <a:off x="0" y="0"/>
                <a:ext cx="1900752" cy="530446"/>
              </a:xfrm>
              <a:prstGeom prst="rect">
                <a:avLst/>
              </a:prstGeom>
            </p:spPr>
            <p:txBody>
              <a:bodyPr anchor="ctr" rtlCol="false" tIns="30031" lIns="30031" bIns="30031" rIns="30031"/>
              <a:lstStyle/>
              <a:p>
                <a:pPr algn="ctr">
                  <a:lnSpc>
                    <a:spcPts val="1839"/>
                  </a:lnSpc>
                </a:pPr>
                <a:r>
                  <a:rPr lang="en-US" sz="1483" spc="40">
                    <a:solidFill>
                      <a:srgbClr val="000000"/>
                    </a:solidFill>
                    <a:latin typeface="Libre Baskerville Bold"/>
                  </a:rPr>
                  <a:t>New hazards &amp; risks of electric vehicles </a:t>
                </a:r>
              </a:p>
            </p:txBody>
          </p:sp>
        </p:grpSp>
      </p:grpSp>
      <p:sp>
        <p:nvSpPr>
          <p:cNvPr name="TextBox 152" id="152"/>
          <p:cNvSpPr txBox="true"/>
          <p:nvPr/>
        </p:nvSpPr>
        <p:spPr>
          <a:xfrm rot="0">
            <a:off x="1125529" y="6315165"/>
            <a:ext cx="2972087" cy="25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Libre Baskerville Italics"/>
              </a:rPr>
              <a:t>Occuring almost every week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5519533" y="6315165"/>
            <a:ext cx="3411915" cy="25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>
                <a:solidFill>
                  <a:srgbClr val="000000"/>
                </a:solidFill>
                <a:latin typeface="Libre Baskerville Italics"/>
              </a:rPr>
              <a:t>Only 6 (nationally) since 2010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47815" y="2207887"/>
            <a:ext cx="3356234" cy="2635634"/>
          </a:xfrm>
          <a:custGeom>
            <a:avLst/>
            <a:gdLst/>
            <a:ahLst/>
            <a:cxnLst/>
            <a:rect r="r" b="b" t="t" l="l"/>
            <a:pathLst>
              <a:path h="2635634" w="3356234">
                <a:moveTo>
                  <a:pt x="0" y="0"/>
                </a:moveTo>
                <a:lnTo>
                  <a:pt x="3356234" y="0"/>
                </a:lnTo>
                <a:lnTo>
                  <a:pt x="3356234" y="2635635"/>
                </a:lnTo>
                <a:lnTo>
                  <a:pt x="0" y="2635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30" t="0" r="-2017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2814" y="1853115"/>
            <a:ext cx="6448956" cy="3212753"/>
          </a:xfrm>
          <a:custGeom>
            <a:avLst/>
            <a:gdLst/>
            <a:ahLst/>
            <a:cxnLst/>
            <a:rect r="r" b="b" t="t" l="l"/>
            <a:pathLst>
              <a:path h="3212753" w="6448956">
                <a:moveTo>
                  <a:pt x="0" y="0"/>
                </a:moveTo>
                <a:lnTo>
                  <a:pt x="6448956" y="0"/>
                </a:lnTo>
                <a:lnTo>
                  <a:pt x="6448956" y="3212753"/>
                </a:lnTo>
                <a:lnTo>
                  <a:pt x="0" y="32127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1559" y="1541439"/>
            <a:ext cx="1980827" cy="1667405"/>
            <a:chOff x="0" y="0"/>
            <a:chExt cx="733640" cy="6175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3640" cy="617558"/>
            </a:xfrm>
            <a:custGeom>
              <a:avLst/>
              <a:gdLst/>
              <a:ahLst/>
              <a:cxnLst/>
              <a:rect r="r" b="b" t="t" l="l"/>
              <a:pathLst>
                <a:path h="617558" w="733640">
                  <a:moveTo>
                    <a:pt x="0" y="0"/>
                  </a:moveTo>
                  <a:lnTo>
                    <a:pt x="733640" y="0"/>
                  </a:lnTo>
                  <a:lnTo>
                    <a:pt x="733640" y="617558"/>
                  </a:lnTo>
                  <a:lnTo>
                    <a:pt x="0" y="6175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733640" cy="6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9508" y="1836895"/>
            <a:ext cx="2426611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Design &amp; build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 In-built FPS for electrical fire, ERG, staff/responder training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03068" y="3948875"/>
            <a:ext cx="2519199" cy="1851207"/>
            <a:chOff x="0" y="0"/>
            <a:chExt cx="933037" cy="6856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33037" cy="685632"/>
            </a:xfrm>
            <a:custGeom>
              <a:avLst/>
              <a:gdLst/>
              <a:ahLst/>
              <a:cxnLst/>
              <a:rect r="r" b="b" t="t" l="l"/>
              <a:pathLst>
                <a:path h="685632" w="933037">
                  <a:moveTo>
                    <a:pt x="0" y="0"/>
                  </a:moveTo>
                  <a:lnTo>
                    <a:pt x="933037" y="0"/>
                  </a:lnTo>
                  <a:lnTo>
                    <a:pt x="933037" y="685632"/>
                  </a:lnTo>
                  <a:lnTo>
                    <a:pt x="0" y="6856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933037" cy="6856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03068" y="4115290"/>
            <a:ext cx="2426611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 Airside charging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Compliant, drive away protection, cable management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203800" y="1086181"/>
            <a:ext cx="2787655" cy="1533868"/>
            <a:chOff x="0" y="0"/>
            <a:chExt cx="1032465" cy="5680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32465" cy="568099"/>
            </a:xfrm>
            <a:custGeom>
              <a:avLst/>
              <a:gdLst/>
              <a:ahLst/>
              <a:cxnLst/>
              <a:rect r="r" b="b" t="t" l="l"/>
              <a:pathLst>
                <a:path h="568099" w="1032465">
                  <a:moveTo>
                    <a:pt x="0" y="0"/>
                  </a:moveTo>
                  <a:lnTo>
                    <a:pt x="1032465" y="0"/>
                  </a:lnTo>
                  <a:lnTo>
                    <a:pt x="1032465" y="568099"/>
                  </a:lnTo>
                  <a:lnTo>
                    <a:pt x="0" y="5680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1032465" cy="56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203800" y="1272534"/>
            <a:ext cx="2787655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Daily use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Operating temperatures, times, when aircraft is at stand, exposure, maintenance schedule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107481" y="2468815"/>
            <a:ext cx="2194560" cy="1480060"/>
            <a:chOff x="0" y="0"/>
            <a:chExt cx="812800" cy="5481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548170"/>
            </a:xfrm>
            <a:custGeom>
              <a:avLst/>
              <a:gdLst/>
              <a:ahLst/>
              <a:cxnLst/>
              <a:rect r="r" b="b" t="t" l="l"/>
              <a:pathLst>
                <a:path h="548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48170"/>
                  </a:lnTo>
                  <a:lnTo>
                    <a:pt x="0" y="548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812800" cy="54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107481" y="2573059"/>
            <a:ext cx="2426611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Emergency management 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 ID incident, where to isolate, firefighter training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894175" y="4558533"/>
            <a:ext cx="2194560" cy="1480060"/>
            <a:chOff x="0" y="0"/>
            <a:chExt cx="812800" cy="5481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548170"/>
            </a:xfrm>
            <a:custGeom>
              <a:avLst/>
              <a:gdLst/>
              <a:ahLst/>
              <a:cxnLst/>
              <a:rect r="r" b="b" t="t" l="l"/>
              <a:pathLst>
                <a:path h="548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48170"/>
                  </a:lnTo>
                  <a:lnTo>
                    <a:pt x="0" y="548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0"/>
              <a:ext cx="812800" cy="54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5894175" y="4662777"/>
            <a:ext cx="2426611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Post incident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Secondary ignition, removal, disposal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320786" y="757314"/>
            <a:ext cx="493301" cy="657734"/>
            <a:chOff x="0" y="0"/>
            <a:chExt cx="657734" cy="87697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28" id="28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47815" y="2207887"/>
            <a:ext cx="3356234" cy="2635634"/>
          </a:xfrm>
          <a:custGeom>
            <a:avLst/>
            <a:gdLst/>
            <a:ahLst/>
            <a:cxnLst/>
            <a:rect r="r" b="b" t="t" l="l"/>
            <a:pathLst>
              <a:path h="2635634" w="3356234">
                <a:moveTo>
                  <a:pt x="0" y="0"/>
                </a:moveTo>
                <a:lnTo>
                  <a:pt x="3356234" y="0"/>
                </a:lnTo>
                <a:lnTo>
                  <a:pt x="3356234" y="2635635"/>
                </a:lnTo>
                <a:lnTo>
                  <a:pt x="0" y="2635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30" t="0" r="-2017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2814" y="1853115"/>
            <a:ext cx="6448956" cy="3212753"/>
          </a:xfrm>
          <a:custGeom>
            <a:avLst/>
            <a:gdLst/>
            <a:ahLst/>
            <a:cxnLst/>
            <a:rect r="r" b="b" t="t" l="l"/>
            <a:pathLst>
              <a:path h="3212753" w="6448956">
                <a:moveTo>
                  <a:pt x="0" y="0"/>
                </a:moveTo>
                <a:lnTo>
                  <a:pt x="6448956" y="0"/>
                </a:lnTo>
                <a:lnTo>
                  <a:pt x="6448956" y="3212753"/>
                </a:lnTo>
                <a:lnTo>
                  <a:pt x="0" y="32127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1559" y="1541439"/>
            <a:ext cx="1980827" cy="1667405"/>
            <a:chOff x="0" y="0"/>
            <a:chExt cx="733640" cy="6175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3640" cy="617558"/>
            </a:xfrm>
            <a:custGeom>
              <a:avLst/>
              <a:gdLst/>
              <a:ahLst/>
              <a:cxnLst/>
              <a:rect r="r" b="b" t="t" l="l"/>
              <a:pathLst>
                <a:path h="617558" w="733640">
                  <a:moveTo>
                    <a:pt x="0" y="0"/>
                  </a:moveTo>
                  <a:lnTo>
                    <a:pt x="733640" y="0"/>
                  </a:lnTo>
                  <a:lnTo>
                    <a:pt x="733640" y="617558"/>
                  </a:lnTo>
                  <a:lnTo>
                    <a:pt x="0" y="6175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733640" cy="617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9508" y="1836895"/>
            <a:ext cx="2426611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Design &amp; build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 In-built FPS for electrical fire, ERG, staff/responder training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03068" y="3948875"/>
            <a:ext cx="2519199" cy="1851207"/>
            <a:chOff x="0" y="0"/>
            <a:chExt cx="933037" cy="6856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33037" cy="685632"/>
            </a:xfrm>
            <a:custGeom>
              <a:avLst/>
              <a:gdLst/>
              <a:ahLst/>
              <a:cxnLst/>
              <a:rect r="r" b="b" t="t" l="l"/>
              <a:pathLst>
                <a:path h="685632" w="933037">
                  <a:moveTo>
                    <a:pt x="0" y="0"/>
                  </a:moveTo>
                  <a:lnTo>
                    <a:pt x="933037" y="0"/>
                  </a:lnTo>
                  <a:lnTo>
                    <a:pt x="933037" y="685632"/>
                  </a:lnTo>
                  <a:lnTo>
                    <a:pt x="0" y="6856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933037" cy="6856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03068" y="4115290"/>
            <a:ext cx="2426611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 Airside charging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Compliant, drive away protection, cable management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203800" y="1086181"/>
            <a:ext cx="2787655" cy="1533868"/>
            <a:chOff x="0" y="0"/>
            <a:chExt cx="1032465" cy="5680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32465" cy="568099"/>
            </a:xfrm>
            <a:custGeom>
              <a:avLst/>
              <a:gdLst/>
              <a:ahLst/>
              <a:cxnLst/>
              <a:rect r="r" b="b" t="t" l="l"/>
              <a:pathLst>
                <a:path h="568099" w="1032465">
                  <a:moveTo>
                    <a:pt x="0" y="0"/>
                  </a:moveTo>
                  <a:lnTo>
                    <a:pt x="1032465" y="0"/>
                  </a:lnTo>
                  <a:lnTo>
                    <a:pt x="1032465" y="568099"/>
                  </a:lnTo>
                  <a:lnTo>
                    <a:pt x="0" y="5680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1032465" cy="568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203800" y="1272534"/>
            <a:ext cx="2787655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Daily use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Operating temperatures, times, when aircraft is at stand, exposure, maintenance schedule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107481" y="2468815"/>
            <a:ext cx="2194560" cy="1480060"/>
            <a:chOff x="0" y="0"/>
            <a:chExt cx="812800" cy="5481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548170"/>
            </a:xfrm>
            <a:custGeom>
              <a:avLst/>
              <a:gdLst/>
              <a:ahLst/>
              <a:cxnLst/>
              <a:rect r="r" b="b" t="t" l="l"/>
              <a:pathLst>
                <a:path h="548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48170"/>
                  </a:lnTo>
                  <a:lnTo>
                    <a:pt x="0" y="548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812800" cy="54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107481" y="2573059"/>
            <a:ext cx="2426611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Emergency management 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 ID incident, where to isolate, firefighter training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894175" y="4558533"/>
            <a:ext cx="2194560" cy="1480060"/>
            <a:chOff x="0" y="0"/>
            <a:chExt cx="812800" cy="5481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548170"/>
            </a:xfrm>
            <a:custGeom>
              <a:avLst/>
              <a:gdLst/>
              <a:ahLst/>
              <a:cxnLst/>
              <a:rect r="r" b="b" t="t" l="l"/>
              <a:pathLst>
                <a:path h="548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48170"/>
                  </a:lnTo>
                  <a:lnTo>
                    <a:pt x="0" y="548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0"/>
              <a:ext cx="812800" cy="548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38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5894175" y="4662777"/>
            <a:ext cx="2426611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"/>
              </a:rPr>
              <a:t>Post incident</a:t>
            </a:r>
          </a:p>
          <a:p>
            <a:pPr algn="ctr">
              <a:lnSpc>
                <a:spcPts val="1916"/>
              </a:lnSpc>
            </a:pPr>
          </a:p>
          <a:p>
            <a:pPr algn="ctr">
              <a:lnSpc>
                <a:spcPts val="1916"/>
              </a:lnSpc>
            </a:pPr>
            <a:r>
              <a:rPr lang="en-US" sz="1596" spc="36">
                <a:solidFill>
                  <a:srgbClr val="000000"/>
                </a:solidFill>
                <a:latin typeface="Libre Baskerville Italics"/>
              </a:rPr>
              <a:t>Secondary ignition, removal, disposal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320786" y="757314"/>
            <a:ext cx="493301" cy="657734"/>
            <a:chOff x="0" y="0"/>
            <a:chExt cx="657734" cy="87697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57734" cy="876979"/>
            </a:xfrm>
            <a:custGeom>
              <a:avLst/>
              <a:gdLst/>
              <a:ahLst/>
              <a:cxnLst/>
              <a:rect r="r" b="b" t="t" l="l"/>
              <a:pathLst>
                <a:path h="876979" w="657734">
                  <a:moveTo>
                    <a:pt x="0" y="0"/>
                  </a:moveTo>
                  <a:lnTo>
                    <a:pt x="657734" y="0"/>
                  </a:lnTo>
                  <a:lnTo>
                    <a:pt x="657734" y="876979"/>
                  </a:lnTo>
                  <a:lnTo>
                    <a:pt x="0" y="876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/>
            <p:nvPr/>
          </p:nvGrpSpPr>
          <p:grpSpPr>
            <a:xfrm rot="0">
              <a:off x="112198" y="139454"/>
              <a:ext cx="433339" cy="433339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28" id="28"/>
            <p:cNvSpPr/>
            <p:nvPr/>
          </p:nvSpPr>
          <p:spPr>
            <a:xfrm flipH="false" flipV="false" rot="0">
              <a:off x="140795" y="105361"/>
              <a:ext cx="376144" cy="501525"/>
            </a:xfrm>
            <a:custGeom>
              <a:avLst/>
              <a:gdLst/>
              <a:ahLst/>
              <a:cxnLst/>
              <a:rect r="r" b="b" t="t" l="l"/>
              <a:pathLst>
                <a:path h="501525" w="376144">
                  <a:moveTo>
                    <a:pt x="0" y="0"/>
                  </a:moveTo>
                  <a:lnTo>
                    <a:pt x="376144" y="0"/>
                  </a:lnTo>
                  <a:lnTo>
                    <a:pt x="376144" y="501526"/>
                  </a:lnTo>
                  <a:lnTo>
                    <a:pt x="0" y="50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80073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Thermal runaway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752750" y="4257458"/>
            <a:ext cx="143689" cy="133332"/>
            <a:chOff x="0" y="0"/>
            <a:chExt cx="711701" cy="660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631392" y="4303259"/>
            <a:ext cx="386405" cy="133332"/>
            <a:chOff x="0" y="0"/>
            <a:chExt cx="1913890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339567">
            <a:off x="6687439" y="3270316"/>
            <a:ext cx="564791" cy="935472"/>
          </a:xfrm>
          <a:custGeom>
            <a:avLst/>
            <a:gdLst/>
            <a:ahLst/>
            <a:cxnLst/>
            <a:rect r="r" b="b" t="t" l="l"/>
            <a:pathLst>
              <a:path h="935472" w="564791">
                <a:moveTo>
                  <a:pt x="0" y="0"/>
                </a:moveTo>
                <a:lnTo>
                  <a:pt x="564791" y="0"/>
                </a:lnTo>
                <a:lnTo>
                  <a:pt x="564791" y="935472"/>
                </a:lnTo>
                <a:lnTo>
                  <a:pt x="0" y="93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18253">
            <a:off x="6509052" y="3270316"/>
            <a:ext cx="564791" cy="935472"/>
          </a:xfrm>
          <a:custGeom>
            <a:avLst/>
            <a:gdLst/>
            <a:ahLst/>
            <a:cxnLst/>
            <a:rect r="r" b="b" t="t" l="l"/>
            <a:pathLst>
              <a:path h="935472" w="564791">
                <a:moveTo>
                  <a:pt x="0" y="0"/>
                </a:moveTo>
                <a:lnTo>
                  <a:pt x="564792" y="0"/>
                </a:lnTo>
                <a:lnTo>
                  <a:pt x="564792" y="935472"/>
                </a:lnTo>
                <a:lnTo>
                  <a:pt x="0" y="93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39567">
            <a:off x="7152432" y="3287717"/>
            <a:ext cx="564791" cy="935472"/>
          </a:xfrm>
          <a:custGeom>
            <a:avLst/>
            <a:gdLst/>
            <a:ahLst/>
            <a:cxnLst/>
            <a:rect r="r" b="b" t="t" l="l"/>
            <a:pathLst>
              <a:path h="935472" w="564791">
                <a:moveTo>
                  <a:pt x="0" y="0"/>
                </a:moveTo>
                <a:lnTo>
                  <a:pt x="564791" y="0"/>
                </a:lnTo>
                <a:lnTo>
                  <a:pt x="564791" y="935472"/>
                </a:lnTo>
                <a:lnTo>
                  <a:pt x="0" y="93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18253">
            <a:off x="6974046" y="3287717"/>
            <a:ext cx="564791" cy="935472"/>
          </a:xfrm>
          <a:custGeom>
            <a:avLst/>
            <a:gdLst/>
            <a:ahLst/>
            <a:cxnLst/>
            <a:rect r="r" b="b" t="t" l="l"/>
            <a:pathLst>
              <a:path h="935472" w="564791">
                <a:moveTo>
                  <a:pt x="0" y="0"/>
                </a:moveTo>
                <a:lnTo>
                  <a:pt x="564791" y="0"/>
                </a:lnTo>
                <a:lnTo>
                  <a:pt x="564791" y="935472"/>
                </a:lnTo>
                <a:lnTo>
                  <a:pt x="0" y="93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182650" y="4257458"/>
            <a:ext cx="143689" cy="133332"/>
            <a:chOff x="0" y="0"/>
            <a:chExt cx="711701" cy="660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061292" y="4303259"/>
            <a:ext cx="386405" cy="133332"/>
            <a:chOff x="0" y="0"/>
            <a:chExt cx="1913890" cy="660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430016" y="4859396"/>
            <a:ext cx="7373829" cy="313388"/>
          </a:xfrm>
          <a:custGeom>
            <a:avLst/>
            <a:gdLst/>
            <a:ahLst/>
            <a:cxnLst/>
            <a:rect r="r" b="b" t="t" l="l"/>
            <a:pathLst>
              <a:path h="313388" w="7373829">
                <a:moveTo>
                  <a:pt x="0" y="0"/>
                </a:moveTo>
                <a:lnTo>
                  <a:pt x="7373829" y="0"/>
                </a:lnTo>
                <a:lnTo>
                  <a:pt x="7373829" y="313388"/>
                </a:lnTo>
                <a:lnTo>
                  <a:pt x="0" y="313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7061292" y="4433067"/>
            <a:ext cx="386405" cy="1192912"/>
            <a:chOff x="0" y="0"/>
            <a:chExt cx="1913890" cy="590857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7186000" y="4532458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70"/>
                </a:lnTo>
                <a:lnTo>
                  <a:pt x="0" y="13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174888" y="5467930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4" y="0"/>
                </a:lnTo>
                <a:lnTo>
                  <a:pt x="158194" y="24718"/>
                </a:lnTo>
                <a:lnTo>
                  <a:pt x="0" y="2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068213" y="4859396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2" y="0"/>
                </a:lnTo>
                <a:lnTo>
                  <a:pt x="372562" y="331580"/>
                </a:lnTo>
                <a:lnTo>
                  <a:pt x="0" y="331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6771856" y="4257458"/>
            <a:ext cx="143689" cy="133332"/>
            <a:chOff x="0" y="0"/>
            <a:chExt cx="711701" cy="6604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6649989" y="4303259"/>
            <a:ext cx="386405" cy="133332"/>
            <a:chOff x="0" y="0"/>
            <a:chExt cx="1913890" cy="6604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649989" y="4433067"/>
            <a:ext cx="386405" cy="1192912"/>
            <a:chOff x="0" y="0"/>
            <a:chExt cx="1913890" cy="590857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6656910" y="4859396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2" y="0"/>
                </a:lnTo>
                <a:lnTo>
                  <a:pt x="372562" y="331580"/>
                </a:lnTo>
                <a:lnTo>
                  <a:pt x="0" y="331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5631392" y="4433067"/>
            <a:ext cx="386405" cy="1192912"/>
            <a:chOff x="0" y="0"/>
            <a:chExt cx="1913890" cy="590857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5756101" y="4532458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69" y="0"/>
                </a:lnTo>
                <a:lnTo>
                  <a:pt x="135969" y="135970"/>
                </a:lnTo>
                <a:lnTo>
                  <a:pt x="0" y="13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5744988" y="5467930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5" y="0"/>
                </a:lnTo>
                <a:lnTo>
                  <a:pt x="158195" y="24718"/>
                </a:lnTo>
                <a:lnTo>
                  <a:pt x="0" y="2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5638314" y="4859396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1" y="0"/>
                </a:lnTo>
                <a:lnTo>
                  <a:pt x="372561" y="331580"/>
                </a:lnTo>
                <a:lnTo>
                  <a:pt x="0" y="331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5341447" y="4257458"/>
            <a:ext cx="143689" cy="133332"/>
            <a:chOff x="0" y="0"/>
            <a:chExt cx="711701" cy="6604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5220089" y="4303259"/>
            <a:ext cx="386405" cy="133332"/>
            <a:chOff x="0" y="0"/>
            <a:chExt cx="1913890" cy="6604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5220089" y="4433067"/>
            <a:ext cx="386405" cy="1192912"/>
            <a:chOff x="0" y="0"/>
            <a:chExt cx="1913890" cy="590857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5344798" y="4532458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69" y="0"/>
                </a:lnTo>
                <a:lnTo>
                  <a:pt x="135969" y="135970"/>
                </a:lnTo>
                <a:lnTo>
                  <a:pt x="0" y="13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333685" y="5467930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5" y="0"/>
                </a:lnTo>
                <a:lnTo>
                  <a:pt x="158195" y="24718"/>
                </a:lnTo>
                <a:lnTo>
                  <a:pt x="0" y="2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5227011" y="4859396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1" y="0"/>
                </a:lnTo>
                <a:lnTo>
                  <a:pt x="372561" y="331580"/>
                </a:lnTo>
                <a:lnTo>
                  <a:pt x="0" y="331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502415" y="4248758"/>
            <a:ext cx="387309" cy="1371724"/>
            <a:chOff x="0" y="0"/>
            <a:chExt cx="516412" cy="1828965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sp>
          <p:nvSpPr>
            <p:cNvPr name="Freeform 49" id="49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042707" y="4248758"/>
            <a:ext cx="387309" cy="1371724"/>
            <a:chOff x="0" y="0"/>
            <a:chExt cx="516412" cy="1828965"/>
          </a:xfrm>
        </p:grpSpPr>
        <p:grpSp>
          <p:nvGrpSpPr>
            <p:cNvPr name="Group 52" id="52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54" id="54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name="Group 56" id="56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sp>
          <p:nvSpPr>
            <p:cNvPr name="Freeform 58" id="58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1268517" y="4336578"/>
            <a:ext cx="387309" cy="1371724"/>
            <a:chOff x="0" y="0"/>
            <a:chExt cx="516412" cy="1828965"/>
          </a:xfrm>
        </p:grpSpPr>
        <p:grpSp>
          <p:nvGrpSpPr>
            <p:cNvPr name="Group 61" id="61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D8AC4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B84CB"/>
              </a:solidFill>
            </p:spPr>
          </p:sp>
        </p:grpSp>
        <p:sp>
          <p:nvSpPr>
            <p:cNvPr name="Freeform 67" id="67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56553" y="757261"/>
              <a:ext cx="403307" cy="358943"/>
            </a:xfrm>
            <a:custGeom>
              <a:avLst/>
              <a:gdLst/>
              <a:ahLst/>
              <a:cxnLst/>
              <a:rect r="r" b="b" t="t" l="l"/>
              <a:pathLst>
                <a:path h="358943" w="403307">
                  <a:moveTo>
                    <a:pt x="0" y="0"/>
                  </a:moveTo>
                  <a:lnTo>
                    <a:pt x="403307" y="0"/>
                  </a:lnTo>
                  <a:lnTo>
                    <a:pt x="403307" y="358943"/>
                  </a:lnTo>
                  <a:lnTo>
                    <a:pt x="0" y="358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4231405" y="4248758"/>
            <a:ext cx="387309" cy="1371724"/>
            <a:chOff x="0" y="0"/>
            <a:chExt cx="516412" cy="1828965"/>
          </a:xfrm>
        </p:grpSpPr>
        <p:grpSp>
          <p:nvGrpSpPr>
            <p:cNvPr name="Group 71" id="71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sp>
          <p:nvSpPr>
            <p:cNvPr name="Freeform 77" id="77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3771697" y="4248758"/>
            <a:ext cx="387309" cy="1371724"/>
            <a:chOff x="0" y="0"/>
            <a:chExt cx="516412" cy="1828965"/>
          </a:xfrm>
        </p:grpSpPr>
        <p:grpSp>
          <p:nvGrpSpPr>
            <p:cNvPr name="Group 80" id="80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81" id="81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82" id="82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name="Group 84" id="84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sp>
          <p:nvSpPr>
            <p:cNvPr name="Freeform 86" id="86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7" id="87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8" id="88"/>
          <p:cNvGrpSpPr/>
          <p:nvPr/>
        </p:nvGrpSpPr>
        <p:grpSpPr>
          <a:xfrm rot="0">
            <a:off x="4114896" y="4339781"/>
            <a:ext cx="143689" cy="133332"/>
            <a:chOff x="0" y="0"/>
            <a:chExt cx="711701" cy="660400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90" id="90"/>
          <p:cNvGrpSpPr/>
          <p:nvPr/>
        </p:nvGrpSpPr>
        <p:grpSpPr>
          <a:xfrm rot="0">
            <a:off x="3993538" y="4385582"/>
            <a:ext cx="386405" cy="133332"/>
            <a:chOff x="0" y="0"/>
            <a:chExt cx="1913890" cy="660400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ED412B"/>
            </a:solidFill>
          </p:spPr>
        </p:sp>
      </p:grpSp>
      <p:grpSp>
        <p:nvGrpSpPr>
          <p:cNvPr name="Group 92" id="92"/>
          <p:cNvGrpSpPr/>
          <p:nvPr/>
        </p:nvGrpSpPr>
        <p:grpSpPr>
          <a:xfrm rot="0">
            <a:off x="3993538" y="4515389"/>
            <a:ext cx="386405" cy="1192912"/>
            <a:chOff x="0" y="0"/>
            <a:chExt cx="1913890" cy="5908574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ED412B"/>
            </a:solidFill>
          </p:spPr>
        </p:sp>
      </p:grpSp>
      <p:sp>
        <p:nvSpPr>
          <p:cNvPr name="Freeform 94" id="94"/>
          <p:cNvSpPr/>
          <p:nvPr/>
        </p:nvSpPr>
        <p:spPr>
          <a:xfrm flipH="false" flipV="false" rot="0">
            <a:off x="4118246" y="4614781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69"/>
                </a:lnTo>
                <a:lnTo>
                  <a:pt x="0" y="135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5" id="95"/>
          <p:cNvSpPr/>
          <p:nvPr/>
        </p:nvSpPr>
        <p:spPr>
          <a:xfrm flipH="false" flipV="false" rot="0">
            <a:off x="4107134" y="5550253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5" y="0"/>
                </a:lnTo>
                <a:lnTo>
                  <a:pt x="158195" y="24717"/>
                </a:lnTo>
                <a:lnTo>
                  <a:pt x="0" y="24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6" id="96"/>
          <p:cNvSpPr/>
          <p:nvPr/>
        </p:nvSpPr>
        <p:spPr>
          <a:xfrm flipH="false" flipV="false" rot="339567">
            <a:off x="4068704" y="3612586"/>
            <a:ext cx="417914" cy="692197"/>
          </a:xfrm>
          <a:custGeom>
            <a:avLst/>
            <a:gdLst/>
            <a:ahLst/>
            <a:cxnLst/>
            <a:rect r="r" b="b" t="t" l="l"/>
            <a:pathLst>
              <a:path h="692197" w="417914">
                <a:moveTo>
                  <a:pt x="0" y="0"/>
                </a:moveTo>
                <a:lnTo>
                  <a:pt x="417914" y="0"/>
                </a:lnTo>
                <a:lnTo>
                  <a:pt x="417914" y="692197"/>
                </a:lnTo>
                <a:lnTo>
                  <a:pt x="0" y="69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7" id="97"/>
          <p:cNvSpPr/>
          <p:nvPr/>
        </p:nvSpPr>
        <p:spPr>
          <a:xfrm flipH="false" flipV="false" rot="-618253">
            <a:off x="3936708" y="3612586"/>
            <a:ext cx="417914" cy="692197"/>
          </a:xfrm>
          <a:custGeom>
            <a:avLst/>
            <a:gdLst/>
            <a:ahLst/>
            <a:cxnLst/>
            <a:rect r="r" b="b" t="t" l="l"/>
            <a:pathLst>
              <a:path h="692197" w="417914">
                <a:moveTo>
                  <a:pt x="0" y="0"/>
                </a:moveTo>
                <a:lnTo>
                  <a:pt x="417914" y="0"/>
                </a:lnTo>
                <a:lnTo>
                  <a:pt x="417914" y="692197"/>
                </a:lnTo>
                <a:lnTo>
                  <a:pt x="0" y="692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8" id="98"/>
          <p:cNvSpPr/>
          <p:nvPr/>
        </p:nvSpPr>
        <p:spPr>
          <a:xfrm flipH="false" flipV="false" rot="0">
            <a:off x="4000459" y="4941719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2" y="0"/>
                </a:lnTo>
                <a:lnTo>
                  <a:pt x="372562" y="331579"/>
                </a:lnTo>
                <a:lnTo>
                  <a:pt x="0" y="331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9" id="99"/>
          <p:cNvSpPr/>
          <p:nvPr/>
        </p:nvSpPr>
        <p:spPr>
          <a:xfrm flipH="false" flipV="false" rot="0">
            <a:off x="6775206" y="4532458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70"/>
                </a:lnTo>
                <a:lnTo>
                  <a:pt x="0" y="13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0" id="100"/>
          <p:cNvSpPr/>
          <p:nvPr/>
        </p:nvSpPr>
        <p:spPr>
          <a:xfrm flipH="false" flipV="false" rot="0">
            <a:off x="6764094" y="5467930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4" y="0"/>
                </a:lnTo>
                <a:lnTo>
                  <a:pt x="158194" y="24718"/>
                </a:lnTo>
                <a:lnTo>
                  <a:pt x="0" y="2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1" id="101"/>
          <p:cNvGrpSpPr/>
          <p:nvPr/>
        </p:nvGrpSpPr>
        <p:grpSpPr>
          <a:xfrm rot="0">
            <a:off x="6862511" y="3053588"/>
            <a:ext cx="386405" cy="2654714"/>
            <a:chOff x="0" y="0"/>
            <a:chExt cx="515207" cy="3539619"/>
          </a:xfrm>
        </p:grpSpPr>
        <p:grpSp>
          <p:nvGrpSpPr>
            <p:cNvPr name="Group 102" id="102"/>
            <p:cNvGrpSpPr/>
            <p:nvPr/>
          </p:nvGrpSpPr>
          <p:grpSpPr>
            <a:xfrm rot="0">
              <a:off x="161811" y="1714924"/>
              <a:ext cx="191585" cy="177775"/>
              <a:chOff x="0" y="0"/>
              <a:chExt cx="711701" cy="6604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0" y="1775992"/>
              <a:ext cx="515207" cy="177775"/>
              <a:chOff x="0" y="0"/>
              <a:chExt cx="1913890" cy="660400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ED412B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0" y="1949069"/>
              <a:ext cx="515207" cy="1590550"/>
              <a:chOff x="0" y="0"/>
              <a:chExt cx="1913890" cy="5908574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ED412B"/>
              </a:solidFill>
            </p:spPr>
          </p:sp>
        </p:grpSp>
        <p:sp>
          <p:nvSpPr>
            <p:cNvPr name="Freeform 108" id="108"/>
            <p:cNvSpPr/>
            <p:nvPr/>
          </p:nvSpPr>
          <p:spPr>
            <a:xfrm flipH="false" flipV="false" rot="0">
              <a:off x="166278" y="2081590"/>
              <a:ext cx="181293" cy="181293"/>
            </a:xfrm>
            <a:custGeom>
              <a:avLst/>
              <a:gdLst/>
              <a:ahLst/>
              <a:cxnLst/>
              <a:rect r="r" b="b" t="t" l="l"/>
              <a:pathLst>
                <a:path h="181293" w="181293">
                  <a:moveTo>
                    <a:pt x="0" y="0"/>
                  </a:moveTo>
                  <a:lnTo>
                    <a:pt x="181293" y="0"/>
                  </a:lnTo>
                  <a:lnTo>
                    <a:pt x="181293" y="181293"/>
                  </a:lnTo>
                  <a:lnTo>
                    <a:pt x="0" y="181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9" id="109"/>
            <p:cNvSpPr/>
            <p:nvPr/>
          </p:nvSpPr>
          <p:spPr>
            <a:xfrm flipH="false" flipV="false" rot="0">
              <a:off x="151462" y="3328886"/>
              <a:ext cx="210926" cy="32957"/>
            </a:xfrm>
            <a:custGeom>
              <a:avLst/>
              <a:gdLst/>
              <a:ahLst/>
              <a:cxnLst/>
              <a:rect r="r" b="b" t="t" l="l"/>
              <a:pathLst>
                <a:path h="32957" w="210926">
                  <a:moveTo>
                    <a:pt x="0" y="0"/>
                  </a:moveTo>
                  <a:lnTo>
                    <a:pt x="210926" y="0"/>
                  </a:lnTo>
                  <a:lnTo>
                    <a:pt x="210926" y="32957"/>
                  </a:lnTo>
                  <a:lnTo>
                    <a:pt x="0" y="32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0" id="110"/>
            <p:cNvSpPr/>
            <p:nvPr/>
          </p:nvSpPr>
          <p:spPr>
            <a:xfrm flipH="false" flipV="false" rot="0">
              <a:off x="9229" y="2517508"/>
              <a:ext cx="496749" cy="442106"/>
            </a:xfrm>
            <a:custGeom>
              <a:avLst/>
              <a:gdLst/>
              <a:ahLst/>
              <a:cxnLst/>
              <a:rect r="r" b="b" t="t" l="l"/>
              <a:pathLst>
                <a:path h="442106" w="496749">
                  <a:moveTo>
                    <a:pt x="0" y="0"/>
                  </a:moveTo>
                  <a:lnTo>
                    <a:pt x="496749" y="0"/>
                  </a:lnTo>
                  <a:lnTo>
                    <a:pt x="496749" y="442106"/>
                  </a:lnTo>
                  <a:lnTo>
                    <a:pt x="0" y="442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111" id="111"/>
            <p:cNvPicPr>
              <a:picLocks noChangeAspect="true"/>
            </p:cNvPicPr>
            <p:nvPr/>
          </p:nvPicPr>
          <p:blipFill>
            <a:blip r:embed="rId14"/>
            <a:srcRect l="0" t="0" r="0" b="0"/>
            <a:stretch>
              <a:fillRect/>
            </a:stretch>
          </p:blipFill>
          <p:spPr>
            <a:xfrm flipH="false" flipV="false" rot="0">
              <a:off x="41078" y="0"/>
              <a:ext cx="433050" cy="1623320"/>
            </a:xfrm>
            <a:prstGeom prst="rect">
              <a:avLst/>
            </a:prstGeom>
          </p:spPr>
        </p:pic>
      </p:grpSp>
      <p:grpSp>
        <p:nvGrpSpPr>
          <p:cNvPr name="Group 112" id="112"/>
          <p:cNvGrpSpPr/>
          <p:nvPr/>
        </p:nvGrpSpPr>
        <p:grpSpPr>
          <a:xfrm rot="0">
            <a:off x="2850769" y="4248758"/>
            <a:ext cx="387309" cy="1371724"/>
            <a:chOff x="0" y="0"/>
            <a:chExt cx="516412" cy="1828965"/>
          </a:xfrm>
        </p:grpSpPr>
        <p:grpSp>
          <p:nvGrpSpPr>
            <p:cNvPr name="Group 113" id="113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114" id="114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115" id="115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116" id="116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sp>
          <p:nvSpPr>
            <p:cNvPr name="Freeform 119" id="119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0" id="120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1" id="121"/>
          <p:cNvGrpSpPr/>
          <p:nvPr/>
        </p:nvGrpSpPr>
        <p:grpSpPr>
          <a:xfrm rot="0">
            <a:off x="2391061" y="4248758"/>
            <a:ext cx="387309" cy="1371724"/>
            <a:chOff x="0" y="0"/>
            <a:chExt cx="516412" cy="1828965"/>
          </a:xfrm>
        </p:grpSpPr>
        <p:grpSp>
          <p:nvGrpSpPr>
            <p:cNvPr name="Group 122" id="122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</p:grpSp>
        <p:sp>
          <p:nvSpPr>
            <p:cNvPr name="Freeform 128" id="128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9" id="129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30" id="130"/>
          <p:cNvGrpSpPr/>
          <p:nvPr/>
        </p:nvGrpSpPr>
        <p:grpSpPr>
          <a:xfrm rot="0">
            <a:off x="2620915" y="4336578"/>
            <a:ext cx="387309" cy="1371724"/>
            <a:chOff x="0" y="0"/>
            <a:chExt cx="516412" cy="1828965"/>
          </a:xfrm>
        </p:grpSpPr>
        <p:grpSp>
          <p:nvGrpSpPr>
            <p:cNvPr name="Group 131" id="131"/>
            <p:cNvGrpSpPr/>
            <p:nvPr/>
          </p:nvGrpSpPr>
          <p:grpSpPr>
            <a:xfrm rot="0">
              <a:off x="162189" y="0"/>
              <a:ext cx="192034" cy="178191"/>
              <a:chOff x="0" y="0"/>
              <a:chExt cx="711701" cy="660400"/>
            </a:xfrm>
          </p:grpSpPr>
          <p:sp>
            <p:nvSpPr>
              <p:cNvPr name="Freeform 132" id="132"/>
              <p:cNvSpPr/>
              <p:nvPr/>
            </p:nvSpPr>
            <p:spPr>
              <a:xfrm flipH="false" flipV="false" rot="0">
                <a:off x="0" y="0"/>
                <a:ext cx="711701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711701">
                    <a:moveTo>
                      <a:pt x="58724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87241" y="0"/>
                    </a:lnTo>
                    <a:cubicBezTo>
                      <a:pt x="655821" y="0"/>
                      <a:pt x="711701" y="55880"/>
                      <a:pt x="711701" y="124460"/>
                    </a:cubicBezTo>
                    <a:lnTo>
                      <a:pt x="711701" y="535940"/>
                    </a:lnTo>
                    <a:cubicBezTo>
                      <a:pt x="711701" y="604520"/>
                      <a:pt x="655821" y="660400"/>
                      <a:pt x="587241" y="660400"/>
                    </a:cubicBezTo>
                    <a:close/>
                  </a:path>
                </a:pathLst>
              </a:custGeom>
              <a:solidFill>
                <a:srgbClr val="BFA66A"/>
              </a:solidFill>
            </p:spPr>
          </p:sp>
        </p:grpSp>
        <p:grpSp>
          <p:nvGrpSpPr>
            <p:cNvPr name="Group 133" id="133"/>
            <p:cNvGrpSpPr/>
            <p:nvPr/>
          </p:nvGrpSpPr>
          <p:grpSpPr>
            <a:xfrm rot="0">
              <a:off x="0" y="61211"/>
              <a:ext cx="516412" cy="178191"/>
              <a:chOff x="0" y="0"/>
              <a:chExt cx="1913890" cy="660400"/>
            </a:xfrm>
          </p:grpSpPr>
          <p:sp>
            <p:nvSpPr>
              <p:cNvPr name="Freeform 134" id="134"/>
              <p:cNvSpPr/>
              <p:nvPr/>
            </p:nvSpPr>
            <p:spPr>
              <a:xfrm flipH="false" flipV="false" rot="0">
                <a:off x="0" y="0"/>
                <a:ext cx="191389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91389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FA7017"/>
              </a:solidFill>
            </p:spPr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0" y="234693"/>
              <a:ext cx="516412" cy="1594272"/>
              <a:chOff x="0" y="0"/>
              <a:chExt cx="1913890" cy="5908574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0" y="0"/>
                <a:ext cx="1913890" cy="5908575"/>
              </a:xfrm>
              <a:custGeom>
                <a:avLst/>
                <a:gdLst/>
                <a:ahLst/>
                <a:cxnLst/>
                <a:rect r="r" b="b" t="t" l="l"/>
                <a:pathLst>
                  <a:path h="5908575" w="1913890">
                    <a:moveTo>
                      <a:pt x="1789430" y="5908575"/>
                    </a:moveTo>
                    <a:lnTo>
                      <a:pt x="124460" y="5908575"/>
                    </a:lnTo>
                    <a:cubicBezTo>
                      <a:pt x="55880" y="5908575"/>
                      <a:pt x="0" y="5852695"/>
                      <a:pt x="0" y="57841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784115"/>
                    </a:lnTo>
                    <a:cubicBezTo>
                      <a:pt x="1913890" y="5852695"/>
                      <a:pt x="1858010" y="5908575"/>
                      <a:pt x="1789430" y="5908575"/>
                    </a:cubicBezTo>
                    <a:close/>
                  </a:path>
                </a:pathLst>
              </a:custGeom>
              <a:solidFill>
                <a:srgbClr val="FA7017"/>
              </a:solidFill>
            </p:spPr>
          </p:sp>
        </p:grpSp>
        <p:sp>
          <p:nvSpPr>
            <p:cNvPr name="Freeform 137" id="137"/>
            <p:cNvSpPr/>
            <p:nvPr/>
          </p:nvSpPr>
          <p:spPr>
            <a:xfrm flipH="false" flipV="false" rot="0">
              <a:off x="166668" y="367524"/>
              <a:ext cx="181717" cy="181717"/>
            </a:xfrm>
            <a:custGeom>
              <a:avLst/>
              <a:gdLst/>
              <a:ahLst/>
              <a:cxnLst/>
              <a:rect r="r" b="b" t="t" l="l"/>
              <a:pathLst>
                <a:path h="181717" w="181717">
                  <a:moveTo>
                    <a:pt x="0" y="0"/>
                  </a:moveTo>
                  <a:lnTo>
                    <a:pt x="181717" y="0"/>
                  </a:lnTo>
                  <a:lnTo>
                    <a:pt x="181717" y="181718"/>
                  </a:lnTo>
                  <a:lnTo>
                    <a:pt x="0" y="18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8" id="138"/>
            <p:cNvSpPr/>
            <p:nvPr/>
          </p:nvSpPr>
          <p:spPr>
            <a:xfrm flipH="false" flipV="false" rot="0">
              <a:off x="151816" y="1617739"/>
              <a:ext cx="211419" cy="33034"/>
            </a:xfrm>
            <a:custGeom>
              <a:avLst/>
              <a:gdLst/>
              <a:ahLst/>
              <a:cxnLst/>
              <a:rect r="r" b="b" t="t" l="l"/>
              <a:pathLst>
                <a:path h="33034" w="211419">
                  <a:moveTo>
                    <a:pt x="0" y="0"/>
                  </a:moveTo>
                  <a:lnTo>
                    <a:pt x="211420" y="0"/>
                  </a:lnTo>
                  <a:lnTo>
                    <a:pt x="211420" y="33035"/>
                  </a:lnTo>
                  <a:lnTo>
                    <a:pt x="0" y="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9" id="139"/>
            <p:cNvSpPr/>
            <p:nvPr/>
          </p:nvSpPr>
          <p:spPr>
            <a:xfrm flipH="false" flipV="false" rot="0">
              <a:off x="56553" y="757261"/>
              <a:ext cx="403307" cy="358943"/>
            </a:xfrm>
            <a:custGeom>
              <a:avLst/>
              <a:gdLst/>
              <a:ahLst/>
              <a:cxnLst/>
              <a:rect r="r" b="b" t="t" l="l"/>
              <a:pathLst>
                <a:path h="358943" w="403307">
                  <a:moveTo>
                    <a:pt x="0" y="0"/>
                  </a:moveTo>
                  <a:lnTo>
                    <a:pt x="403307" y="0"/>
                  </a:lnTo>
                  <a:lnTo>
                    <a:pt x="403307" y="358943"/>
                  </a:lnTo>
                  <a:lnTo>
                    <a:pt x="0" y="358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0" id="140"/>
          <p:cNvSpPr txBox="true"/>
          <p:nvPr/>
        </p:nvSpPr>
        <p:spPr>
          <a:xfrm rot="0">
            <a:off x="2257734" y="5941611"/>
            <a:ext cx="1113672" cy="570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2"/>
              </a:lnSpc>
              <a:spcBef>
                <a:spcPct val="0"/>
              </a:spcBef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The cell short circuits &amp; heats up </a:t>
            </a:r>
          </a:p>
        </p:txBody>
      </p:sp>
      <p:sp>
        <p:nvSpPr>
          <p:cNvPr name="TextBox 141" id="141"/>
          <p:cNvSpPr txBox="true"/>
          <p:nvPr/>
        </p:nvSpPr>
        <p:spPr>
          <a:xfrm rot="0">
            <a:off x="3532665" y="5929937"/>
            <a:ext cx="1307133" cy="761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2"/>
              </a:lnSpc>
              <a:spcBef>
                <a:spcPct val="0"/>
              </a:spcBef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P</a:t>
            </a:r>
            <a:r>
              <a:rPr lang="en-US" sz="1148" spc="82">
                <a:solidFill>
                  <a:srgbClr val="000000"/>
                </a:solidFill>
                <a:latin typeface="Open Sauce Light"/>
              </a:rPr>
              <a:t>ressure (in the form of gases) escapes via cell safety valve </a:t>
            </a:r>
          </a:p>
        </p:txBody>
      </p:sp>
      <p:sp>
        <p:nvSpPr>
          <p:cNvPr name="TextBox 142" id="142"/>
          <p:cNvSpPr txBox="true"/>
          <p:nvPr/>
        </p:nvSpPr>
        <p:spPr>
          <a:xfrm rot="0">
            <a:off x="6548290" y="5929937"/>
            <a:ext cx="1039846" cy="761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2"/>
              </a:lnSpc>
              <a:spcBef>
                <a:spcPct val="0"/>
              </a:spcBef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Ignition or vapour cloud explosion occurs</a:t>
            </a:r>
          </a:p>
        </p:txBody>
      </p:sp>
      <p:sp>
        <p:nvSpPr>
          <p:cNvPr name="TextBox 143" id="143"/>
          <p:cNvSpPr txBox="true"/>
          <p:nvPr/>
        </p:nvSpPr>
        <p:spPr>
          <a:xfrm rot="0">
            <a:off x="759393" y="5941611"/>
            <a:ext cx="1405556" cy="761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2"/>
              </a:lnSpc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A battery cell suffers abuse </a:t>
            </a:r>
          </a:p>
          <a:p>
            <a:pPr algn="ctr" marL="0" indent="0" lvl="0">
              <a:lnSpc>
                <a:spcPts val="1562"/>
              </a:lnSpc>
              <a:spcBef>
                <a:spcPct val="0"/>
              </a:spcBef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(ie. traffic collision)</a:t>
            </a:r>
          </a:p>
        </p:txBody>
      </p:sp>
      <p:sp>
        <p:nvSpPr>
          <p:cNvPr name="TextBox 144" id="144"/>
          <p:cNvSpPr txBox="true"/>
          <p:nvPr/>
        </p:nvSpPr>
        <p:spPr>
          <a:xfrm rot="0">
            <a:off x="731520" y="1519049"/>
            <a:ext cx="8760555" cy="60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448"/>
              </a:lnSpc>
              <a:spcBef>
                <a:spcPct val="0"/>
              </a:spcBef>
            </a:pPr>
            <a:r>
              <a:rPr lang="en-US" sz="1800" spc="129">
                <a:solidFill>
                  <a:srgbClr val="000000"/>
                </a:solidFill>
                <a:latin typeface="Open Sauce Light"/>
              </a:rPr>
              <a:t>Thermal runaway occurs when a battery cell suffers abuse, short circuits, heats up &amp; bursts.</a:t>
            </a:r>
          </a:p>
        </p:txBody>
      </p:sp>
      <p:grpSp>
        <p:nvGrpSpPr>
          <p:cNvPr name="Group 145" id="145"/>
          <p:cNvGrpSpPr/>
          <p:nvPr/>
        </p:nvGrpSpPr>
        <p:grpSpPr>
          <a:xfrm rot="0">
            <a:off x="5559547" y="4339781"/>
            <a:ext cx="143689" cy="133332"/>
            <a:chOff x="0" y="0"/>
            <a:chExt cx="711701" cy="660400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147" id="147"/>
          <p:cNvGrpSpPr/>
          <p:nvPr/>
        </p:nvGrpSpPr>
        <p:grpSpPr>
          <a:xfrm rot="0">
            <a:off x="5438189" y="4385582"/>
            <a:ext cx="386405" cy="133332"/>
            <a:chOff x="0" y="0"/>
            <a:chExt cx="1913890" cy="660400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ED412B"/>
            </a:solidFill>
          </p:spPr>
        </p:sp>
      </p:grpSp>
      <p:grpSp>
        <p:nvGrpSpPr>
          <p:cNvPr name="Group 149" id="149"/>
          <p:cNvGrpSpPr/>
          <p:nvPr/>
        </p:nvGrpSpPr>
        <p:grpSpPr>
          <a:xfrm rot="0">
            <a:off x="5438189" y="4515389"/>
            <a:ext cx="386405" cy="1192912"/>
            <a:chOff x="0" y="0"/>
            <a:chExt cx="1913890" cy="5908574"/>
          </a:xfrm>
        </p:grpSpPr>
        <p:sp>
          <p:nvSpPr>
            <p:cNvPr name="Freeform 150" id="150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ED412B"/>
            </a:solidFill>
          </p:spPr>
        </p:sp>
      </p:grpSp>
      <p:sp>
        <p:nvSpPr>
          <p:cNvPr name="Freeform 151" id="151"/>
          <p:cNvSpPr/>
          <p:nvPr/>
        </p:nvSpPr>
        <p:spPr>
          <a:xfrm flipH="false" flipV="false" rot="0">
            <a:off x="5562898" y="4614781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69"/>
                </a:lnTo>
                <a:lnTo>
                  <a:pt x="0" y="135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2" id="152"/>
          <p:cNvSpPr/>
          <p:nvPr/>
        </p:nvSpPr>
        <p:spPr>
          <a:xfrm flipH="false" flipV="false" rot="0">
            <a:off x="5551786" y="5550253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4" y="0"/>
                </a:lnTo>
                <a:lnTo>
                  <a:pt x="158194" y="24717"/>
                </a:lnTo>
                <a:lnTo>
                  <a:pt x="0" y="24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3" id="153"/>
          <p:cNvSpPr/>
          <p:nvPr/>
        </p:nvSpPr>
        <p:spPr>
          <a:xfrm flipH="false" flipV="false" rot="339567">
            <a:off x="5502484" y="3361339"/>
            <a:ext cx="564791" cy="935472"/>
          </a:xfrm>
          <a:custGeom>
            <a:avLst/>
            <a:gdLst/>
            <a:ahLst/>
            <a:cxnLst/>
            <a:rect r="r" b="b" t="t" l="l"/>
            <a:pathLst>
              <a:path h="935472" w="564791">
                <a:moveTo>
                  <a:pt x="0" y="0"/>
                </a:moveTo>
                <a:lnTo>
                  <a:pt x="564792" y="0"/>
                </a:lnTo>
                <a:lnTo>
                  <a:pt x="564792" y="935472"/>
                </a:lnTo>
                <a:lnTo>
                  <a:pt x="0" y="93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4" id="154"/>
          <p:cNvSpPr/>
          <p:nvPr/>
        </p:nvSpPr>
        <p:spPr>
          <a:xfrm flipH="false" flipV="false" rot="-618253">
            <a:off x="5324098" y="3361339"/>
            <a:ext cx="564791" cy="935472"/>
          </a:xfrm>
          <a:custGeom>
            <a:avLst/>
            <a:gdLst/>
            <a:ahLst/>
            <a:cxnLst/>
            <a:rect r="r" b="b" t="t" l="l"/>
            <a:pathLst>
              <a:path h="935472" w="564791">
                <a:moveTo>
                  <a:pt x="0" y="0"/>
                </a:moveTo>
                <a:lnTo>
                  <a:pt x="564792" y="0"/>
                </a:lnTo>
                <a:lnTo>
                  <a:pt x="564792" y="935472"/>
                </a:lnTo>
                <a:lnTo>
                  <a:pt x="0" y="93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5" id="155"/>
          <p:cNvSpPr/>
          <p:nvPr/>
        </p:nvSpPr>
        <p:spPr>
          <a:xfrm flipH="false" flipV="false" rot="0">
            <a:off x="5445111" y="4941719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2" y="0"/>
                </a:lnTo>
                <a:lnTo>
                  <a:pt x="372562" y="331579"/>
                </a:lnTo>
                <a:lnTo>
                  <a:pt x="0" y="331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6" id="156"/>
          <p:cNvSpPr txBox="true"/>
          <p:nvPr/>
        </p:nvSpPr>
        <p:spPr>
          <a:xfrm rot="0">
            <a:off x="5036282" y="5929937"/>
            <a:ext cx="1189201" cy="37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2"/>
              </a:lnSpc>
              <a:spcBef>
                <a:spcPct val="0"/>
              </a:spcBef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Other nearby cells heat up </a:t>
            </a:r>
          </a:p>
        </p:txBody>
      </p:sp>
      <p:grpSp>
        <p:nvGrpSpPr>
          <p:cNvPr name="Group 157" id="157"/>
          <p:cNvGrpSpPr/>
          <p:nvPr/>
        </p:nvGrpSpPr>
        <p:grpSpPr>
          <a:xfrm rot="0">
            <a:off x="8552955" y="4257458"/>
            <a:ext cx="143689" cy="133332"/>
            <a:chOff x="0" y="0"/>
            <a:chExt cx="711701" cy="660400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159" id="159"/>
          <p:cNvGrpSpPr/>
          <p:nvPr/>
        </p:nvGrpSpPr>
        <p:grpSpPr>
          <a:xfrm rot="0">
            <a:off x="8431597" y="4303259"/>
            <a:ext cx="386405" cy="133332"/>
            <a:chOff x="0" y="0"/>
            <a:chExt cx="1913890" cy="660400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grpSp>
        <p:nvGrpSpPr>
          <p:cNvPr name="Group 161" id="161"/>
          <p:cNvGrpSpPr/>
          <p:nvPr/>
        </p:nvGrpSpPr>
        <p:grpSpPr>
          <a:xfrm rot="0">
            <a:off x="8431597" y="4433067"/>
            <a:ext cx="386405" cy="1192912"/>
            <a:chOff x="0" y="0"/>
            <a:chExt cx="1913890" cy="5908574"/>
          </a:xfrm>
        </p:grpSpPr>
        <p:sp>
          <p:nvSpPr>
            <p:cNvPr name="Freeform 162" id="162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163" id="163"/>
          <p:cNvSpPr/>
          <p:nvPr/>
        </p:nvSpPr>
        <p:spPr>
          <a:xfrm flipH="false" flipV="false" rot="0">
            <a:off x="8556306" y="4532458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70"/>
                </a:lnTo>
                <a:lnTo>
                  <a:pt x="0" y="13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4" id="164"/>
          <p:cNvSpPr/>
          <p:nvPr/>
        </p:nvSpPr>
        <p:spPr>
          <a:xfrm flipH="false" flipV="false" rot="0">
            <a:off x="8545194" y="5467930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4" y="0"/>
                </a:lnTo>
                <a:lnTo>
                  <a:pt x="158194" y="24718"/>
                </a:lnTo>
                <a:lnTo>
                  <a:pt x="0" y="2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5" id="165"/>
          <p:cNvSpPr/>
          <p:nvPr/>
        </p:nvSpPr>
        <p:spPr>
          <a:xfrm flipH="false" flipV="false" rot="0">
            <a:off x="8438519" y="4859396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1" y="0"/>
                </a:lnTo>
                <a:lnTo>
                  <a:pt x="372561" y="331580"/>
                </a:lnTo>
                <a:lnTo>
                  <a:pt x="0" y="331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6" id="166"/>
          <p:cNvGrpSpPr/>
          <p:nvPr/>
        </p:nvGrpSpPr>
        <p:grpSpPr>
          <a:xfrm rot="0">
            <a:off x="8141652" y="4257458"/>
            <a:ext cx="143689" cy="133332"/>
            <a:chOff x="0" y="0"/>
            <a:chExt cx="711701" cy="660400"/>
          </a:xfrm>
        </p:grpSpPr>
        <p:sp>
          <p:nvSpPr>
            <p:cNvPr name="Freeform 167" id="167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168" id="168"/>
          <p:cNvGrpSpPr/>
          <p:nvPr/>
        </p:nvGrpSpPr>
        <p:grpSpPr>
          <a:xfrm rot="0">
            <a:off x="8020294" y="4303259"/>
            <a:ext cx="386405" cy="133332"/>
            <a:chOff x="0" y="0"/>
            <a:chExt cx="1913890" cy="660400"/>
          </a:xfrm>
        </p:grpSpPr>
        <p:sp>
          <p:nvSpPr>
            <p:cNvPr name="Freeform 169" id="169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grpSp>
        <p:nvGrpSpPr>
          <p:cNvPr name="Group 170" id="170"/>
          <p:cNvGrpSpPr/>
          <p:nvPr/>
        </p:nvGrpSpPr>
        <p:grpSpPr>
          <a:xfrm rot="0">
            <a:off x="8020294" y="4433067"/>
            <a:ext cx="386405" cy="1192912"/>
            <a:chOff x="0" y="0"/>
            <a:chExt cx="1913890" cy="5908574"/>
          </a:xfrm>
        </p:grpSpPr>
        <p:sp>
          <p:nvSpPr>
            <p:cNvPr name="Freeform 171" id="171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FA7017"/>
            </a:solidFill>
          </p:spPr>
        </p:sp>
      </p:grpSp>
      <p:sp>
        <p:nvSpPr>
          <p:cNvPr name="Freeform 172" id="172"/>
          <p:cNvSpPr/>
          <p:nvPr/>
        </p:nvSpPr>
        <p:spPr>
          <a:xfrm flipH="false" flipV="false" rot="0">
            <a:off x="8145003" y="4532458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70"/>
                </a:lnTo>
                <a:lnTo>
                  <a:pt x="0" y="13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3" id="173"/>
          <p:cNvSpPr/>
          <p:nvPr/>
        </p:nvSpPr>
        <p:spPr>
          <a:xfrm flipH="false" flipV="false" rot="0">
            <a:off x="8133891" y="5467930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4" y="0"/>
                </a:lnTo>
                <a:lnTo>
                  <a:pt x="158194" y="24718"/>
                </a:lnTo>
                <a:lnTo>
                  <a:pt x="0" y="2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4" id="174"/>
          <p:cNvSpPr/>
          <p:nvPr/>
        </p:nvSpPr>
        <p:spPr>
          <a:xfrm flipH="false" flipV="false" rot="0">
            <a:off x="8027216" y="4859396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1" y="0"/>
                </a:lnTo>
                <a:lnTo>
                  <a:pt x="372561" y="331580"/>
                </a:lnTo>
                <a:lnTo>
                  <a:pt x="0" y="331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5" id="175"/>
          <p:cNvGrpSpPr/>
          <p:nvPr/>
        </p:nvGrpSpPr>
        <p:grpSpPr>
          <a:xfrm rot="0">
            <a:off x="8359753" y="4339781"/>
            <a:ext cx="143689" cy="133332"/>
            <a:chOff x="0" y="0"/>
            <a:chExt cx="711701" cy="660400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0" y="0"/>
              <a:ext cx="711701" cy="660400"/>
            </a:xfrm>
            <a:custGeom>
              <a:avLst/>
              <a:gdLst/>
              <a:ahLst/>
              <a:cxnLst/>
              <a:rect r="r" b="b" t="t" l="l"/>
              <a:pathLst>
                <a:path h="660400" w="711701">
                  <a:moveTo>
                    <a:pt x="58724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7241" y="0"/>
                  </a:lnTo>
                  <a:cubicBezTo>
                    <a:pt x="655821" y="0"/>
                    <a:pt x="711701" y="55880"/>
                    <a:pt x="711701" y="124460"/>
                  </a:cubicBezTo>
                  <a:lnTo>
                    <a:pt x="711701" y="535940"/>
                  </a:lnTo>
                  <a:cubicBezTo>
                    <a:pt x="711701" y="604520"/>
                    <a:pt x="655821" y="660400"/>
                    <a:pt x="587241" y="660400"/>
                  </a:cubicBezTo>
                  <a:close/>
                </a:path>
              </a:pathLst>
            </a:custGeom>
            <a:solidFill>
              <a:srgbClr val="BFA66A"/>
            </a:solidFill>
          </p:spPr>
        </p:sp>
      </p:grpSp>
      <p:grpSp>
        <p:nvGrpSpPr>
          <p:cNvPr name="Group 177" id="177"/>
          <p:cNvGrpSpPr/>
          <p:nvPr/>
        </p:nvGrpSpPr>
        <p:grpSpPr>
          <a:xfrm rot="0">
            <a:off x="8238395" y="4385582"/>
            <a:ext cx="386405" cy="133332"/>
            <a:chOff x="0" y="0"/>
            <a:chExt cx="1913890" cy="660400"/>
          </a:xfrm>
        </p:grpSpPr>
        <p:sp>
          <p:nvSpPr>
            <p:cNvPr name="Freeform 178" id="178"/>
            <p:cNvSpPr/>
            <p:nvPr/>
          </p:nvSpPr>
          <p:spPr>
            <a:xfrm flipH="false" flipV="false" rot="0">
              <a:off x="0" y="0"/>
              <a:ext cx="1913890" cy="660400"/>
            </a:xfrm>
            <a:custGeom>
              <a:avLst/>
              <a:gdLst/>
              <a:ahLst/>
              <a:cxnLst/>
              <a:rect r="r" b="b" t="t" l="l"/>
              <a:pathLst>
                <a:path h="660400" w="191389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ED412B"/>
            </a:solidFill>
          </p:spPr>
        </p:sp>
      </p:grpSp>
      <p:grpSp>
        <p:nvGrpSpPr>
          <p:cNvPr name="Group 179" id="179"/>
          <p:cNvGrpSpPr/>
          <p:nvPr/>
        </p:nvGrpSpPr>
        <p:grpSpPr>
          <a:xfrm rot="0">
            <a:off x="8238395" y="4515389"/>
            <a:ext cx="386405" cy="1192912"/>
            <a:chOff x="0" y="0"/>
            <a:chExt cx="1913890" cy="5908574"/>
          </a:xfrm>
        </p:grpSpPr>
        <p:sp>
          <p:nvSpPr>
            <p:cNvPr name="Freeform 180" id="180"/>
            <p:cNvSpPr/>
            <p:nvPr/>
          </p:nvSpPr>
          <p:spPr>
            <a:xfrm flipH="false" flipV="false" rot="0">
              <a:off x="0" y="0"/>
              <a:ext cx="1913890" cy="5908575"/>
            </a:xfrm>
            <a:custGeom>
              <a:avLst/>
              <a:gdLst/>
              <a:ahLst/>
              <a:cxnLst/>
              <a:rect r="r" b="b" t="t" l="l"/>
              <a:pathLst>
                <a:path h="5908575" w="1913890">
                  <a:moveTo>
                    <a:pt x="1789430" y="5908575"/>
                  </a:moveTo>
                  <a:lnTo>
                    <a:pt x="124460" y="5908575"/>
                  </a:lnTo>
                  <a:cubicBezTo>
                    <a:pt x="55880" y="5908575"/>
                    <a:pt x="0" y="5852695"/>
                    <a:pt x="0" y="57841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784115"/>
                  </a:lnTo>
                  <a:cubicBezTo>
                    <a:pt x="1913890" y="5852695"/>
                    <a:pt x="1858010" y="5908575"/>
                    <a:pt x="1789430" y="5908575"/>
                  </a:cubicBezTo>
                  <a:close/>
                </a:path>
              </a:pathLst>
            </a:custGeom>
            <a:solidFill>
              <a:srgbClr val="ED412B"/>
            </a:solidFill>
          </p:spPr>
        </p:sp>
      </p:grpSp>
      <p:sp>
        <p:nvSpPr>
          <p:cNvPr name="Freeform 181" id="181"/>
          <p:cNvSpPr/>
          <p:nvPr/>
        </p:nvSpPr>
        <p:spPr>
          <a:xfrm flipH="false" flipV="false" rot="0">
            <a:off x="8363103" y="4614781"/>
            <a:ext cx="135970" cy="135970"/>
          </a:xfrm>
          <a:custGeom>
            <a:avLst/>
            <a:gdLst/>
            <a:ahLst/>
            <a:cxnLst/>
            <a:rect r="r" b="b" t="t" l="l"/>
            <a:pathLst>
              <a:path h="135970" w="135970">
                <a:moveTo>
                  <a:pt x="0" y="0"/>
                </a:moveTo>
                <a:lnTo>
                  <a:pt x="135970" y="0"/>
                </a:lnTo>
                <a:lnTo>
                  <a:pt x="135970" y="135969"/>
                </a:lnTo>
                <a:lnTo>
                  <a:pt x="0" y="135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2" id="182"/>
          <p:cNvSpPr/>
          <p:nvPr/>
        </p:nvSpPr>
        <p:spPr>
          <a:xfrm flipH="false" flipV="false" rot="0">
            <a:off x="8351991" y="5550253"/>
            <a:ext cx="158194" cy="24718"/>
          </a:xfrm>
          <a:custGeom>
            <a:avLst/>
            <a:gdLst/>
            <a:ahLst/>
            <a:cxnLst/>
            <a:rect r="r" b="b" t="t" l="l"/>
            <a:pathLst>
              <a:path h="24718" w="158194">
                <a:moveTo>
                  <a:pt x="0" y="0"/>
                </a:moveTo>
                <a:lnTo>
                  <a:pt x="158194" y="0"/>
                </a:lnTo>
                <a:lnTo>
                  <a:pt x="158194" y="24717"/>
                </a:lnTo>
                <a:lnTo>
                  <a:pt x="0" y="24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3" id="183"/>
          <p:cNvSpPr/>
          <p:nvPr/>
        </p:nvSpPr>
        <p:spPr>
          <a:xfrm flipH="false" flipV="false" rot="0">
            <a:off x="8245316" y="4941719"/>
            <a:ext cx="372561" cy="331580"/>
          </a:xfrm>
          <a:custGeom>
            <a:avLst/>
            <a:gdLst/>
            <a:ahLst/>
            <a:cxnLst/>
            <a:rect r="r" b="b" t="t" l="l"/>
            <a:pathLst>
              <a:path h="331580" w="372561">
                <a:moveTo>
                  <a:pt x="0" y="0"/>
                </a:moveTo>
                <a:lnTo>
                  <a:pt x="372562" y="0"/>
                </a:lnTo>
                <a:lnTo>
                  <a:pt x="372562" y="331579"/>
                </a:lnTo>
                <a:lnTo>
                  <a:pt x="0" y="331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84" id="18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8245316" y="3085769"/>
            <a:ext cx="324788" cy="1217490"/>
          </a:xfrm>
          <a:prstGeom prst="rect">
            <a:avLst/>
          </a:prstGeom>
        </p:spPr>
      </p:pic>
      <p:sp>
        <p:nvSpPr>
          <p:cNvPr name="TextBox 185" id="185"/>
          <p:cNvSpPr txBox="true"/>
          <p:nvPr/>
        </p:nvSpPr>
        <p:spPr>
          <a:xfrm rot="0">
            <a:off x="7911165" y="5941611"/>
            <a:ext cx="1039846" cy="37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2"/>
              </a:lnSpc>
              <a:spcBef>
                <a:spcPct val="0"/>
              </a:spcBef>
            </a:pPr>
            <a:r>
              <a:rPr lang="en-US" sz="1148" spc="82">
                <a:solidFill>
                  <a:srgbClr val="000000"/>
                </a:solidFill>
                <a:latin typeface="Open Sauce Light"/>
              </a:rPr>
              <a:t>Other cells follow </a:t>
            </a:r>
          </a:p>
        </p:txBody>
      </p:sp>
      <p:pic>
        <p:nvPicPr>
          <p:cNvPr name="Picture 186" id="186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8462406" y="3013866"/>
            <a:ext cx="324788" cy="1217490"/>
          </a:xfrm>
          <a:prstGeom prst="rect">
            <a:avLst/>
          </a:prstGeom>
        </p:spPr>
      </p:pic>
      <p:pic>
        <p:nvPicPr>
          <p:cNvPr name="Picture 187" id="187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8051103" y="3013866"/>
            <a:ext cx="324788" cy="1217490"/>
          </a:xfrm>
          <a:prstGeom prst="rect">
            <a:avLst/>
          </a:prstGeom>
        </p:spPr>
      </p:pic>
      <p:sp>
        <p:nvSpPr>
          <p:cNvPr name="Freeform 188" id="188"/>
          <p:cNvSpPr/>
          <p:nvPr/>
        </p:nvSpPr>
        <p:spPr>
          <a:xfrm flipH="false" flipV="true" rot="1234689">
            <a:off x="2924060" y="3415335"/>
            <a:ext cx="1023137" cy="289036"/>
          </a:xfrm>
          <a:custGeom>
            <a:avLst/>
            <a:gdLst/>
            <a:ahLst/>
            <a:cxnLst/>
            <a:rect r="r" b="b" t="t" l="l"/>
            <a:pathLst>
              <a:path h="289036" w="1023137">
                <a:moveTo>
                  <a:pt x="0" y="289036"/>
                </a:moveTo>
                <a:lnTo>
                  <a:pt x="1023138" y="289036"/>
                </a:lnTo>
                <a:lnTo>
                  <a:pt x="1023138" y="0"/>
                </a:lnTo>
                <a:lnTo>
                  <a:pt x="0" y="0"/>
                </a:lnTo>
                <a:lnTo>
                  <a:pt x="0" y="28903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9" id="189"/>
          <p:cNvGrpSpPr/>
          <p:nvPr/>
        </p:nvGrpSpPr>
        <p:grpSpPr>
          <a:xfrm rot="0">
            <a:off x="8932534" y="6408899"/>
            <a:ext cx="441736" cy="588981"/>
            <a:chOff x="0" y="0"/>
            <a:chExt cx="588981" cy="785308"/>
          </a:xfrm>
        </p:grpSpPr>
        <p:sp>
          <p:nvSpPr>
            <p:cNvPr name="Freeform 190" id="190"/>
            <p:cNvSpPr/>
            <p:nvPr/>
          </p:nvSpPr>
          <p:spPr>
            <a:xfrm flipH="false" flipV="false" rot="0">
              <a:off x="0" y="0"/>
              <a:ext cx="588981" cy="785308"/>
            </a:xfrm>
            <a:custGeom>
              <a:avLst/>
              <a:gdLst/>
              <a:ahLst/>
              <a:cxnLst/>
              <a:rect r="r" b="b" t="t" l="l"/>
              <a:pathLst>
                <a:path h="785308" w="588981">
                  <a:moveTo>
                    <a:pt x="0" y="0"/>
                  </a:moveTo>
                  <a:lnTo>
                    <a:pt x="588981" y="0"/>
                  </a:lnTo>
                  <a:lnTo>
                    <a:pt x="588981" y="785308"/>
                  </a:lnTo>
                  <a:lnTo>
                    <a:pt x="0" y="78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91" id="191"/>
            <p:cNvGrpSpPr/>
            <p:nvPr/>
          </p:nvGrpSpPr>
          <p:grpSpPr>
            <a:xfrm rot="0">
              <a:off x="100470" y="124877"/>
              <a:ext cx="388042" cy="388042"/>
              <a:chOff x="0" y="0"/>
              <a:chExt cx="6350000" cy="6350000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193" id="193"/>
            <p:cNvSpPr/>
            <p:nvPr/>
          </p:nvSpPr>
          <p:spPr>
            <a:xfrm flipH="false" flipV="false" rot="0">
              <a:off x="126078" y="94348"/>
              <a:ext cx="336825" cy="449101"/>
            </a:xfrm>
            <a:custGeom>
              <a:avLst/>
              <a:gdLst/>
              <a:ahLst/>
              <a:cxnLst/>
              <a:rect r="r" b="b" t="t" l="l"/>
              <a:pathLst>
                <a:path h="449101" w="336825">
                  <a:moveTo>
                    <a:pt x="0" y="0"/>
                  </a:moveTo>
                  <a:lnTo>
                    <a:pt x="336825" y="0"/>
                  </a:lnTo>
                  <a:lnTo>
                    <a:pt x="336825" y="449100"/>
                  </a:lnTo>
                  <a:lnTo>
                    <a:pt x="0" y="449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94" id="194"/>
          <p:cNvSpPr/>
          <p:nvPr/>
        </p:nvSpPr>
        <p:spPr>
          <a:xfrm flipH="false" flipV="true" rot="1450836">
            <a:off x="1813321" y="3684557"/>
            <a:ext cx="1023137" cy="289036"/>
          </a:xfrm>
          <a:custGeom>
            <a:avLst/>
            <a:gdLst/>
            <a:ahLst/>
            <a:cxnLst/>
            <a:rect r="r" b="b" t="t" l="l"/>
            <a:pathLst>
              <a:path h="289036" w="1023137">
                <a:moveTo>
                  <a:pt x="0" y="289036"/>
                </a:moveTo>
                <a:lnTo>
                  <a:pt x="1023137" y="289036"/>
                </a:lnTo>
                <a:lnTo>
                  <a:pt x="1023137" y="0"/>
                </a:lnTo>
                <a:lnTo>
                  <a:pt x="0" y="0"/>
                </a:lnTo>
                <a:lnTo>
                  <a:pt x="0" y="28903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5" id="195"/>
          <p:cNvGrpSpPr/>
          <p:nvPr/>
        </p:nvGrpSpPr>
        <p:grpSpPr>
          <a:xfrm rot="0">
            <a:off x="2638510" y="2905913"/>
            <a:ext cx="874751" cy="400170"/>
            <a:chOff x="0" y="0"/>
            <a:chExt cx="1166335" cy="533560"/>
          </a:xfrm>
        </p:grpSpPr>
        <p:sp>
          <p:nvSpPr>
            <p:cNvPr name="TextBox 196" id="196"/>
            <p:cNvSpPr txBox="true"/>
            <p:nvPr/>
          </p:nvSpPr>
          <p:spPr>
            <a:xfrm rot="0">
              <a:off x="0" y="9525"/>
              <a:ext cx="1166335" cy="5240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317">
                  <a:solidFill>
                    <a:srgbClr val="444444"/>
                  </a:solidFill>
                  <a:latin typeface="Open Sauce Light"/>
                </a:rPr>
                <a:t>Approx 170 c</a:t>
              </a:r>
            </a:p>
          </p:txBody>
        </p:sp>
        <p:sp>
          <p:nvSpPr>
            <p:cNvPr name="TextBox 197" id="197"/>
            <p:cNvSpPr txBox="true"/>
            <p:nvPr/>
          </p:nvSpPr>
          <p:spPr>
            <a:xfrm rot="0">
              <a:off x="595116" y="195017"/>
              <a:ext cx="318599" cy="2074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7"/>
                </a:lnSpc>
              </a:pPr>
              <a:r>
                <a:rPr lang="en-US" sz="1039">
                  <a:solidFill>
                    <a:srgbClr val="444444"/>
                  </a:solidFill>
                  <a:latin typeface="Libre Baskerville Italics"/>
                </a:rPr>
                <a:t>o</a:t>
              </a:r>
            </a:p>
          </p:txBody>
        </p:sp>
      </p:grpSp>
      <p:grpSp>
        <p:nvGrpSpPr>
          <p:cNvPr name="Group 198" id="198"/>
          <p:cNvGrpSpPr/>
          <p:nvPr/>
        </p:nvGrpSpPr>
        <p:grpSpPr>
          <a:xfrm rot="0">
            <a:off x="1462171" y="3189126"/>
            <a:ext cx="714281" cy="400170"/>
            <a:chOff x="0" y="0"/>
            <a:chExt cx="952375" cy="533560"/>
          </a:xfrm>
        </p:grpSpPr>
        <p:sp>
          <p:nvSpPr>
            <p:cNvPr name="TextBox 199" id="199"/>
            <p:cNvSpPr txBox="true"/>
            <p:nvPr/>
          </p:nvSpPr>
          <p:spPr>
            <a:xfrm rot="0">
              <a:off x="0" y="9525"/>
              <a:ext cx="952375" cy="5240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317">
                  <a:solidFill>
                    <a:srgbClr val="444444"/>
                  </a:solidFill>
                  <a:latin typeface="Open Sauce Light"/>
                </a:rPr>
                <a:t>Approx 50-60 c</a:t>
              </a:r>
            </a:p>
          </p:txBody>
        </p:sp>
        <p:sp>
          <p:nvSpPr>
            <p:cNvPr name="TextBox 200" id="200"/>
            <p:cNvSpPr txBox="true"/>
            <p:nvPr/>
          </p:nvSpPr>
          <p:spPr>
            <a:xfrm rot="0">
              <a:off x="633776" y="183237"/>
              <a:ext cx="318599" cy="2106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7"/>
                </a:lnSpc>
              </a:pPr>
              <a:r>
                <a:rPr lang="en-US" sz="1039">
                  <a:solidFill>
                    <a:srgbClr val="444444"/>
                  </a:solidFill>
                  <a:latin typeface="Open Sauce Light Italics"/>
                </a:rPr>
                <a:t>o</a:t>
              </a:r>
            </a:p>
          </p:txBody>
        </p:sp>
      </p:grpSp>
      <p:sp>
        <p:nvSpPr>
          <p:cNvPr name="TextBox 201" id="201"/>
          <p:cNvSpPr txBox="true"/>
          <p:nvPr/>
        </p:nvSpPr>
        <p:spPr>
          <a:xfrm rot="0">
            <a:off x="3702909" y="2415084"/>
            <a:ext cx="1735280" cy="59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1317">
                <a:solidFill>
                  <a:srgbClr val="444444"/>
                </a:solidFill>
                <a:latin typeface="Open Sauce Light"/>
              </a:rPr>
              <a:t>Highly toxic &amp; flammable gases </a:t>
            </a:r>
          </a:p>
          <a:p>
            <a:pPr algn="ctr">
              <a:lnSpc>
                <a:spcPts val="1580"/>
              </a:lnSpc>
            </a:pPr>
            <a:r>
              <a:rPr lang="en-US" sz="1317">
                <a:solidFill>
                  <a:srgbClr val="444444"/>
                </a:solidFill>
                <a:latin typeface="Open Sauce Light"/>
              </a:rPr>
              <a:t>(30-50% hydrogens)</a:t>
            </a:r>
          </a:p>
        </p:txBody>
      </p:sp>
      <p:sp>
        <p:nvSpPr>
          <p:cNvPr name="Freeform 202" id="202"/>
          <p:cNvSpPr/>
          <p:nvPr/>
        </p:nvSpPr>
        <p:spPr>
          <a:xfrm flipH="false" flipV="true" rot="1234689">
            <a:off x="4391176" y="3141770"/>
            <a:ext cx="1023137" cy="289036"/>
          </a:xfrm>
          <a:custGeom>
            <a:avLst/>
            <a:gdLst/>
            <a:ahLst/>
            <a:cxnLst/>
            <a:rect r="r" b="b" t="t" l="l"/>
            <a:pathLst>
              <a:path h="289036" w="1023137">
                <a:moveTo>
                  <a:pt x="0" y="289037"/>
                </a:moveTo>
                <a:lnTo>
                  <a:pt x="1023137" y="289037"/>
                </a:lnTo>
                <a:lnTo>
                  <a:pt x="1023137" y="0"/>
                </a:lnTo>
                <a:lnTo>
                  <a:pt x="0" y="0"/>
                </a:lnTo>
                <a:lnTo>
                  <a:pt x="0" y="289037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9393" y="800735"/>
            <a:ext cx="8692634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Thermal runaway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9393" y="1478915"/>
            <a:ext cx="8098814" cy="552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32"/>
              </a:lnSpc>
            </a:pPr>
            <a:r>
              <a:rPr lang="en-US" sz="1800" spc="48">
                <a:solidFill>
                  <a:srgbClr val="000000"/>
                </a:solidFill>
                <a:latin typeface="Open Sauce Light"/>
              </a:rPr>
              <a:t>An </a:t>
            </a:r>
            <a:r>
              <a:rPr lang="en-US" sz="1800" spc="48">
                <a:solidFill>
                  <a:srgbClr val="E0475A"/>
                </a:solidFill>
                <a:latin typeface="Open Sauce Medium"/>
              </a:rPr>
              <a:t>unstable chemical process</a:t>
            </a:r>
            <a:r>
              <a:rPr lang="en-US" sz="1800" spc="48">
                <a:solidFill>
                  <a:srgbClr val="000000"/>
                </a:solidFill>
                <a:latin typeface="Open Sauce Light"/>
              </a:rPr>
              <a:t> that is difficult to bring under control.</a:t>
            </a:r>
          </a:p>
          <a:p>
            <a:pPr>
              <a:lnSpc>
                <a:spcPts val="2232"/>
              </a:lnSpc>
            </a:pPr>
            <a:r>
              <a:rPr lang="en-US" sz="1800" spc="48">
                <a:solidFill>
                  <a:srgbClr val="000000"/>
                </a:solidFill>
                <a:latin typeface="Open Sauce Light"/>
              </a:rPr>
              <a:t>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932534" y="6408899"/>
            <a:ext cx="441736" cy="588981"/>
            <a:chOff x="0" y="0"/>
            <a:chExt cx="588981" cy="7853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8981" cy="785308"/>
            </a:xfrm>
            <a:custGeom>
              <a:avLst/>
              <a:gdLst/>
              <a:ahLst/>
              <a:cxnLst/>
              <a:rect r="r" b="b" t="t" l="l"/>
              <a:pathLst>
                <a:path h="785308" w="588981">
                  <a:moveTo>
                    <a:pt x="0" y="0"/>
                  </a:moveTo>
                  <a:lnTo>
                    <a:pt x="588981" y="0"/>
                  </a:lnTo>
                  <a:lnTo>
                    <a:pt x="588981" y="785308"/>
                  </a:lnTo>
                  <a:lnTo>
                    <a:pt x="0" y="78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100470" y="124877"/>
              <a:ext cx="388042" cy="388042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126078" y="94348"/>
              <a:ext cx="336825" cy="449101"/>
            </a:xfrm>
            <a:custGeom>
              <a:avLst/>
              <a:gdLst/>
              <a:ahLst/>
              <a:cxnLst/>
              <a:rect r="r" b="b" t="t" l="l"/>
              <a:pathLst>
                <a:path h="449101" w="336825">
                  <a:moveTo>
                    <a:pt x="0" y="0"/>
                  </a:moveTo>
                  <a:lnTo>
                    <a:pt x="336825" y="0"/>
                  </a:lnTo>
                  <a:lnTo>
                    <a:pt x="336825" y="449100"/>
                  </a:lnTo>
                  <a:lnTo>
                    <a:pt x="0" y="449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9" id="9"/>
          <p:cNvPicPr>
            <a:picLocks noChangeAspect="true"/>
          </p:cNvPicPr>
          <p:nvPr>
            <a:videoFile r:link="rId7"/>
          </p:nvPr>
        </p:nvPicPr>
        <p:blipFill>
          <a:blip r:embed="rId6"/>
          <a:stretch>
            <a:fillRect/>
          </a:stretch>
        </p:blipFill>
        <p:spPr>
          <a:xfrm rot="0">
            <a:off x="941227" y="2184146"/>
            <a:ext cx="7735147" cy="435102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827393" y="6823001"/>
            <a:ext cx="8098814" cy="17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200" spc="32" u="sng">
                <a:solidFill>
                  <a:srgbClr val="000000"/>
                </a:solidFill>
                <a:latin typeface="Open Sauce Light Italics"/>
                <a:hlinkClick r:id="rId8" tooltip="https://www.evfiresafe.com/ev-fire-what-is-thermal-runaway"/>
              </a:rPr>
              <a:t>Click to view video on evfiresafe.com/ev-fire-what-is-thermal-runaway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45750.0000" end="24467.7667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31520" y="2085183"/>
            <a:ext cx="8290560" cy="466344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235234" y="5149919"/>
            <a:ext cx="441736" cy="588981"/>
            <a:chOff x="0" y="0"/>
            <a:chExt cx="588981" cy="7853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88981" cy="785308"/>
            </a:xfrm>
            <a:custGeom>
              <a:avLst/>
              <a:gdLst/>
              <a:ahLst/>
              <a:cxnLst/>
              <a:rect r="r" b="b" t="t" l="l"/>
              <a:pathLst>
                <a:path h="785308" w="588981">
                  <a:moveTo>
                    <a:pt x="0" y="0"/>
                  </a:moveTo>
                  <a:lnTo>
                    <a:pt x="588981" y="0"/>
                  </a:lnTo>
                  <a:lnTo>
                    <a:pt x="588981" y="785308"/>
                  </a:lnTo>
                  <a:lnTo>
                    <a:pt x="0" y="78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100470" y="124877"/>
              <a:ext cx="388042" cy="388042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0475A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26078" y="94348"/>
              <a:ext cx="336825" cy="449101"/>
            </a:xfrm>
            <a:custGeom>
              <a:avLst/>
              <a:gdLst/>
              <a:ahLst/>
              <a:cxnLst/>
              <a:rect r="r" b="b" t="t" l="l"/>
              <a:pathLst>
                <a:path h="449101" w="336825">
                  <a:moveTo>
                    <a:pt x="0" y="0"/>
                  </a:moveTo>
                  <a:lnTo>
                    <a:pt x="336825" y="0"/>
                  </a:lnTo>
                  <a:lnTo>
                    <a:pt x="336825" y="449100"/>
                  </a:lnTo>
                  <a:lnTo>
                    <a:pt x="0" y="449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89720" y="744791"/>
            <a:ext cx="8290560" cy="56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600" spc="97">
                <a:solidFill>
                  <a:srgbClr val="E0475A"/>
                </a:solidFill>
                <a:latin typeface="Libre Baskerville Bold"/>
              </a:rPr>
              <a:t>Electric vehicle battery fire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37550" y="6949064"/>
            <a:ext cx="8478501" cy="17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200" spc="32">
                <a:solidFill>
                  <a:srgbClr val="000000"/>
                </a:solidFill>
                <a:latin typeface="Open Sauce Italics"/>
              </a:rPr>
              <a:t>Video: Location &amp; source unknown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1520" y="1468320"/>
            <a:ext cx="829056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spc="89">
                <a:solidFill>
                  <a:srgbClr val="444444"/>
                </a:solidFill>
                <a:latin typeface="Libre Baskerville"/>
              </a:rPr>
              <a:t>Can occur rapidly &amp; with little warning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1520" y="741045"/>
            <a:ext cx="8192825" cy="53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>
                <a:solidFill>
                  <a:srgbClr val="E0475A"/>
                </a:solidFill>
                <a:latin typeface="Libre Baskerville Bold"/>
              </a:rPr>
              <a:t>Vapour cloud explosion</a:t>
            </a:r>
          </a:p>
        </p:txBody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2333.3333"/>
                </p14:media>
              </p:ext>
            </p:extLst>
          </p:nvPr>
        </p:nvPicPr>
        <p:blipFill>
          <a:blip r:embed="rId2"/>
          <a:srcRect l="19280" t="30308" r="30314" b="19273"/>
          <a:stretch>
            <a:fillRect/>
          </a:stretch>
        </p:blipFill>
        <p:spPr>
          <a:xfrm flipH="false" flipV="false" rot="0">
            <a:off x="468480" y="1524000"/>
            <a:ext cx="8895314" cy="498137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37550" y="6753026"/>
            <a:ext cx="8478501" cy="17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200" spc="32" u="sng">
                <a:solidFill>
                  <a:srgbClr val="000000"/>
                </a:solidFill>
                <a:latin typeface="Open Sauce Light Italics"/>
                <a:hlinkClick r:id="rId5" tooltip="https://www.evfiresafe.com/post/electric-car-explosions"/>
              </a:rPr>
              <a:t>V</a:t>
            </a:r>
            <a:r>
              <a:rPr lang="en-US" sz="1200" spc="32">
                <a:solidFill>
                  <a:srgbClr val="000000"/>
                </a:solidFill>
                <a:latin typeface="Open Sauce Light"/>
              </a:rPr>
              <a:t>ideo: Mountain View Fire Department, April 2023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DAF0CZuGWvk</dc:identifier>
  <dcterms:modified xsi:type="dcterms:W3CDTF">2011-08-01T06:04:30Z</dcterms:modified>
  <cp:revision>1</cp:revision>
  <dc:title>AAA National Conference 16.11.2023 </dc:title>
</cp:coreProperties>
</file>